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7" r:id="rId8"/>
    <p:sldId id="263" r:id="rId9"/>
    <p:sldId id="268" r:id="rId10"/>
    <p:sldId id="264" r:id="rId11"/>
    <p:sldId id="271" r:id="rId12"/>
    <p:sldId id="265" r:id="rId13"/>
    <p:sldId id="272" r:id="rId14"/>
    <p:sldId id="283" r:id="rId15"/>
    <p:sldId id="284" r:id="rId16"/>
    <p:sldId id="273" r:id="rId17"/>
    <p:sldId id="28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0000"/>
    <a:srgbClr val="4973E9"/>
    <a:srgbClr val="008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CAE7C-97E2-43CD-964A-ED84B942A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48D08-D8A6-4A4F-A9C9-2BC6F4E82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28E2-BFBD-4E64-9FAB-104A3DF69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B1CC9-FA24-47A7-BF39-CC48CCE07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5E49C-6A96-4EE0-A1DD-CE79558B5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1E24C-6798-464C-9319-46B1B474C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9871B-FD3E-4106-BFA3-106D4FD32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489AA-FF78-497C-858E-C740925EC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F51E7-58C9-4747-A983-9653FBFB8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B4732-ACC4-4BAA-A65A-27A11E0DE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5A2F6-0E19-4CBB-8128-C90EAF88F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913326D-0E78-4038-827C-DA00A29C6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0574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CMEE-IL: Code Mix Entity Extraction in </a:t>
            </a:r>
            <a:r>
              <a:rPr lang="en-US" sz="4000" b="1" dirty="0" smtClean="0">
                <a:solidFill>
                  <a:schemeClr val="tx1"/>
                </a:solidFill>
              </a:rPr>
              <a:t>Indian Languages @ FIRE </a:t>
            </a:r>
            <a:r>
              <a:rPr lang="en-US" sz="4000" b="1" dirty="0" smtClean="0">
                <a:solidFill>
                  <a:schemeClr val="tx1"/>
                </a:solidFill>
              </a:rPr>
              <a:t>2016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457200" y="3587750"/>
            <a:ext cx="8077200" cy="2584450"/>
          </a:xfrm>
        </p:spPr>
        <p:txBody>
          <a:bodyPr/>
          <a:lstStyle/>
          <a:p>
            <a:r>
              <a:rPr lang="en-US" b="1" i="1" dirty="0" err="1" smtClean="0">
                <a:solidFill>
                  <a:srgbClr val="4973E9"/>
                </a:solidFill>
              </a:rPr>
              <a:t>Pattabhi</a:t>
            </a:r>
            <a:r>
              <a:rPr lang="en-US" b="1" i="1" dirty="0" smtClean="0">
                <a:solidFill>
                  <a:srgbClr val="4973E9"/>
                </a:solidFill>
              </a:rPr>
              <a:t> RK </a:t>
            </a:r>
            <a:r>
              <a:rPr lang="en-US" b="1" i="1" dirty="0" err="1" smtClean="0">
                <a:solidFill>
                  <a:srgbClr val="4973E9"/>
                </a:solidFill>
              </a:rPr>
              <a:t>Rao</a:t>
            </a:r>
            <a:r>
              <a:rPr lang="en-US" b="1" i="1" dirty="0" smtClean="0">
                <a:solidFill>
                  <a:srgbClr val="4973E9"/>
                </a:solidFill>
              </a:rPr>
              <a:t> and </a:t>
            </a:r>
            <a:r>
              <a:rPr lang="en-US" b="1" i="1" dirty="0" err="1" smtClean="0">
                <a:solidFill>
                  <a:srgbClr val="4973E9"/>
                </a:solidFill>
              </a:rPr>
              <a:t>Sobha</a:t>
            </a:r>
            <a:r>
              <a:rPr lang="en-US" b="1" i="1" dirty="0" smtClean="0">
                <a:solidFill>
                  <a:srgbClr val="4973E9"/>
                </a:solidFill>
              </a:rPr>
              <a:t> </a:t>
            </a:r>
            <a:r>
              <a:rPr lang="en-US" b="1" i="1" dirty="0" err="1" smtClean="0">
                <a:solidFill>
                  <a:srgbClr val="4973E9"/>
                </a:solidFill>
              </a:rPr>
              <a:t>Lalitha</a:t>
            </a:r>
            <a:r>
              <a:rPr lang="en-US" b="1" i="1" dirty="0" smtClean="0">
                <a:solidFill>
                  <a:srgbClr val="4973E9"/>
                </a:solidFill>
              </a:rPr>
              <a:t> Devi</a:t>
            </a:r>
          </a:p>
          <a:p>
            <a:endParaRPr lang="en-US" b="1" dirty="0" smtClean="0"/>
          </a:p>
          <a:p>
            <a:r>
              <a:rPr lang="en-US" sz="2800" dirty="0" smtClean="0">
                <a:solidFill>
                  <a:srgbClr val="002060"/>
                </a:solidFill>
              </a:rPr>
              <a:t>AU-KBC Research Centre, 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MIT Campus of Anna University, Chennai, India.</a:t>
            </a:r>
            <a:r>
              <a:rPr lang="en-US" sz="2800" dirty="0" smtClean="0">
                <a:solidFill>
                  <a:srgbClr val="4973E9"/>
                </a:solidFill>
              </a:rPr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08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C00000"/>
                </a:solidFill>
              </a:rPr>
              <a:t>CMEE-IL – Track @FIRE 2016 -- Description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data provided to the participants consisted of only the 1</a:t>
            </a:r>
            <a:r>
              <a:rPr lang="en-US" sz="2400" baseline="30000" dirty="0"/>
              <a:t>st</a:t>
            </a:r>
            <a:r>
              <a:rPr lang="en-US" sz="2400" dirty="0"/>
              <a:t> level in the hierarchy that is consisting of only 22 tags. 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This </a:t>
            </a:r>
            <a:r>
              <a:rPr lang="en-US" sz="1600" dirty="0"/>
              <a:t>was done to make it little easier for the participants to develop their systems using machine learning methods</a:t>
            </a:r>
            <a:r>
              <a:rPr lang="en-US" sz="16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Data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The participants were provided the data with annotation markup in a separate file called annotation file. 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The annotation file is a column format file, where each column was tab space separated. It consisted of the following columns: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err="1" smtClean="0"/>
              <a:t>Tweet_ID</a:t>
            </a:r>
            <a:endParaRPr lang="en-US" sz="1200" dirty="0"/>
          </a:p>
          <a:p>
            <a:pPr lvl="2" eaLnBrk="1" hangingPunct="1">
              <a:lnSpc>
                <a:spcPct val="80000"/>
              </a:lnSpc>
            </a:pPr>
            <a:r>
              <a:rPr lang="en-US" sz="1200" dirty="0" err="1" smtClean="0"/>
              <a:t>User_Id</a:t>
            </a:r>
            <a:endParaRPr lang="en-US" sz="1200" dirty="0"/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NE_TAG</a:t>
            </a:r>
            <a:endParaRPr lang="en-US" sz="1200" dirty="0"/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NE </a:t>
            </a:r>
            <a:r>
              <a:rPr lang="en-US" sz="1200" dirty="0"/>
              <a:t>raw string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NE </a:t>
            </a:r>
            <a:r>
              <a:rPr lang="en-US" sz="1200" dirty="0" err="1"/>
              <a:t>Start_Index</a:t>
            </a:r>
            <a:endParaRPr lang="en-US" sz="1200" dirty="0"/>
          </a:p>
          <a:p>
            <a:pPr lvl="2" eaLnBrk="1" hangingPunct="1">
              <a:lnSpc>
                <a:spcPct val="80000"/>
              </a:lnSpc>
            </a:pPr>
            <a:r>
              <a:rPr lang="en-US" sz="1200" dirty="0" err="1" smtClean="0"/>
              <a:t>NE_Length</a:t>
            </a:r>
            <a:endParaRPr lang="en-US" sz="1200" dirty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Participants have to also submit the same format file for the test runs.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523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C00000"/>
                </a:solidFill>
              </a:rPr>
              <a:t>CMEE-IL – Track @FIRE 2016 </a:t>
            </a:r>
            <a:r>
              <a:rPr lang="en-US" sz="4000" b="1" dirty="0" smtClean="0">
                <a:solidFill>
                  <a:srgbClr val="C00000"/>
                </a:solidFill>
              </a:rPr>
              <a:t>– Corpus Statistics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795206"/>
              </p:ext>
            </p:extLst>
          </p:nvPr>
        </p:nvGraphicFramePr>
        <p:xfrm>
          <a:off x="457200" y="2133600"/>
          <a:ext cx="8229600" cy="1935321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2743200"/>
                <a:gridCol w="2743200"/>
                <a:gridCol w="2743200"/>
              </a:tblGrid>
              <a:tr h="64510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Language</a:t>
                      </a:r>
                      <a:endParaRPr lang="en-US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No. of Tweets</a:t>
                      </a:r>
                      <a:endParaRPr lang="en-US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No. of NEs</a:t>
                      </a:r>
                      <a:endParaRPr lang="en-US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510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Hindi-English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10129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7573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510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Tamil-English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4576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2454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685800" y="4876800"/>
            <a:ext cx="80010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 NE distribution in both language datasets has been found to be having majority of Person, Location, and Entertainment.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shows that majority of people communication has been on the topics movies and persons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420"/>
            <a:ext cx="8229600" cy="93518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Evaluation - Submission Overviews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The evaluation metrics used </a:t>
            </a:r>
            <a:r>
              <a:rPr lang="en-US" dirty="0" smtClean="0"/>
              <a:t>are the standard </a:t>
            </a:r>
            <a:r>
              <a:rPr lang="en-US" dirty="0" smtClean="0"/>
              <a:t>Precision, Recall and </a:t>
            </a:r>
            <a:r>
              <a:rPr lang="en-US" dirty="0" smtClean="0"/>
              <a:t>F-measure. </a:t>
            </a:r>
            <a:endParaRPr lang="en-US" dirty="0" smtClean="0"/>
          </a:p>
          <a:p>
            <a:pPr eaLnBrk="1" hangingPunct="1"/>
            <a:r>
              <a:rPr lang="en-US" dirty="0" smtClean="0"/>
              <a:t>21 </a:t>
            </a:r>
            <a:r>
              <a:rPr lang="en-US" dirty="0" smtClean="0"/>
              <a:t>teams </a:t>
            </a:r>
            <a:r>
              <a:rPr lang="en-US" dirty="0" smtClean="0"/>
              <a:t>had registered </a:t>
            </a:r>
            <a:r>
              <a:rPr lang="en-US" dirty="0" smtClean="0"/>
              <a:t>– registrations came from different groups in </a:t>
            </a:r>
            <a:r>
              <a:rPr lang="en-US" dirty="0" smtClean="0"/>
              <a:t>India</a:t>
            </a:r>
          </a:p>
          <a:p>
            <a:pPr eaLnBrk="1" hangingPunct="1"/>
            <a:r>
              <a:rPr lang="en-US" dirty="0" smtClean="0"/>
              <a:t>9 teams </a:t>
            </a:r>
            <a:r>
              <a:rPr lang="en-US" dirty="0" smtClean="0"/>
              <a:t>submitted the </a:t>
            </a:r>
            <a:r>
              <a:rPr lang="en-US" dirty="0" smtClean="0"/>
              <a:t>test runs </a:t>
            </a:r>
            <a:r>
              <a:rPr lang="en-US" dirty="0" smtClean="0"/>
              <a:t>at the </a:t>
            </a:r>
            <a:r>
              <a:rPr lang="en-US" dirty="0" smtClean="0"/>
              <a:t>End</a:t>
            </a:r>
          </a:p>
          <a:p>
            <a:pPr eaLnBrk="1" hangingPunct="1"/>
            <a:r>
              <a:rPr lang="en-US" dirty="0" smtClean="0"/>
              <a:t>There were 25 runs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Evaluation -  Submission Overviews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05747"/>
              </p:ext>
            </p:extLst>
          </p:nvPr>
        </p:nvGraphicFramePr>
        <p:xfrm>
          <a:off x="304800" y="990599"/>
          <a:ext cx="8534400" cy="5719662"/>
        </p:xfrm>
        <a:graphic>
          <a:graphicData uri="http://schemas.openxmlformats.org/drawingml/2006/table">
            <a:tbl>
              <a:tblPr firstRow="1" firstCol="1" bandRow="1"/>
              <a:tblGrid>
                <a:gridCol w="539923"/>
                <a:gridCol w="690261"/>
                <a:gridCol w="2306595"/>
                <a:gridCol w="1076411"/>
                <a:gridCol w="1098832"/>
                <a:gridCol w="900217"/>
                <a:gridCol w="1922161"/>
              </a:tblGrid>
              <a:tr h="6187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Team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Languages &amp; System Submissions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Approaches (ML method) Used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Pre-Processing Step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Lexical Resources Used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Open Source NLP Tools Used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Variation Between Runs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Deepak-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IITPatna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i)Hindi –English:   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ii)Tamil–English: 1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Machine learning(CRFs)+Rule based system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Tokenization by CMU tagger + Token Encoding (IOB)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Dictionary of Disease name, Living Things &amp; Special days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CMU ark tagger, CRF++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(Irshad-IIIT-Hyd)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i) Hindi – English: 1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Simple Feed Forward Neural Network with 1 hidden layer of 200 nodes,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Activation function - Rectifier,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Learning rate - 0.03, Dropout - 0.5,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Learning rule - 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adagrad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Regularization L2,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Mini-batch - 200,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Trained for 25 iterations.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Converted the given data to BIO format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 English wiki corpus to develop word-embeddings using Gensim Word2Vec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Gensim Word2Vec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(VeenaAMU1)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Anand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Kumar 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Amrita 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Vishwa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Vidyapeetham</a:t>
                      </a:r>
                      <a:endParaRPr lang="en-US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i) Hindi – English:  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ii) Tamil – English:   3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Run1: Wang2vec based embedding features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Run2:Word2vec based embedding features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Run3:Stylometric features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Tokenization, BIO formatting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MSIR 2016 &amp; ICON 2015, SAIL 2015, Twitter dataset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wang2vec, word2vec,  SVM-Light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 1 –Structured Skip-gram based embedding features. Structured skip gram model takes the word position into consideration and extracts the features.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 2 – neural network based word2vec embedding features.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 3 –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stylometric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features - prefix, suffix, punctuation, hash tags, 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gazetted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features, index, length, etc.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00024"/>
              </p:ext>
            </p:extLst>
          </p:nvPr>
        </p:nvGraphicFramePr>
        <p:xfrm>
          <a:off x="228600" y="990600"/>
          <a:ext cx="8610601" cy="5812072"/>
        </p:xfrm>
        <a:graphic>
          <a:graphicData uri="http://schemas.openxmlformats.org/drawingml/2006/table">
            <a:tbl>
              <a:tblPr firstRow="1" firstCol="1" bandRow="1"/>
              <a:tblGrid>
                <a:gridCol w="724256"/>
                <a:gridCol w="804729"/>
                <a:gridCol w="1448513"/>
                <a:gridCol w="1402216"/>
                <a:gridCol w="2097286"/>
                <a:gridCol w="838200"/>
                <a:gridCol w="1295401"/>
              </a:tblGrid>
              <a:tr h="7107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Barathi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–AmrithaT2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)Hindi –English:   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ii) Tamil–English: 2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Run1: Conditional Random Field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Run2: Conditional Random Field + Random Forest Tree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Run1: Tweet Preprocessor alone used to eliminate http links, emoticons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Run2: Tweet Preprocessor alone used to eliminate http links, emoticons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Run1:Tweet Preprocessor,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Scikit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Learn, 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sklearn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crfsuite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nltk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Run2: Tweet Preprocessor,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Scikit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Learn, 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sklearn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crfsuite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nltk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Along with the run 1 features binary feature (outcome of random forest tree) utilized in run 2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Nikhil_BITSHyd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Nikhil 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Bharadwaj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Gosala</a:t>
                      </a:r>
                      <a:endParaRPr lang="en-US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BITS 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Pilani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Hyderabad Campus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i) Hindi – English: 2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Run1:  seq2seq LSTM network was used with 3 layers and 192 nodes in each layer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Run2: seq2seq LSTM network was used with 4 layers and 256 nodes in each layer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Replacement of HTML Escape Characters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 Tokenize Tweets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 Stop Word Removal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 Rule Tagging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 Mapping Common Misspellings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NLTK Stop Words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NLTK Word Tokenizer and NLTK Stop Words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 1: 3 hidden layers with each hidden layer having 192 nodes.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Run 2: 4 hidden layers with each hidden layer having 256 nodes.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(Rupal_BITSPiliani)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Rupal Bhargava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Hindi – English: 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ii) Tamil – English: 3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Run1: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Decision Tree (Hindi-English)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Decision Tree (Tamil-English)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Run2: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Extremely Randomized Tree (Hindi-English)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Decision Tree (Tamil-English)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Run3: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Extremely Randomized Tree (Hindi-English)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Extremely Randomized Tree (Tamil-English)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Convert to lowercase, remove links and tokenize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Pyenchant (a Python English Dictionary;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Gazetteer Lists were created from the annotations file.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Differences are in the machine-learning technique used.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6096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Evaluation -  Submission Overviews</a:t>
            </a:r>
          </a:p>
        </p:txBody>
      </p:sp>
    </p:spTree>
    <p:extLst>
      <p:ext uri="{BB962C8B-B14F-4D97-AF65-F5344CB8AC3E}">
        <p14:creationId xmlns:p14="http://schemas.microsoft.com/office/powerpoint/2010/main" val="180711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46923"/>
              </p:ext>
            </p:extLst>
          </p:nvPr>
        </p:nvGraphicFramePr>
        <p:xfrm>
          <a:off x="457200" y="914400"/>
          <a:ext cx="8153397" cy="3422408"/>
        </p:xfrm>
        <a:graphic>
          <a:graphicData uri="http://schemas.openxmlformats.org/drawingml/2006/table">
            <a:tbl>
              <a:tblPr firstRow="1" firstCol="1" bandRow="1"/>
              <a:tblGrid>
                <a:gridCol w="838200"/>
                <a:gridCol w="914400"/>
                <a:gridCol w="1524000"/>
                <a:gridCol w="1295400"/>
                <a:gridCol w="1676400"/>
                <a:gridCol w="1219200"/>
                <a:gridCol w="685797"/>
              </a:tblGrid>
              <a:tr h="13396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SomnathJU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Somnath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Banerjee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Jadavpur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University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i) Hindi – English: 1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Conditional Random Fields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Clean links and emoticons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CRF++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6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(ShivkaranAMU3)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Srinidhi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Skanda</a:t>
                      </a: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CEN@Amrita</a:t>
                      </a:r>
                      <a:endParaRPr lang="en-US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i) Hindi – English: 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ii) Tamil – English: 1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Context Based Character Embedding</a:t>
                      </a:r>
                    </a:p>
                  </a:txBody>
                  <a:tcPr marL="19326" marR="19326" marT="9663" marB="9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Tokenizing data into each token per-line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 Special tag is added to identify end of each tweet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 Converting input datasets to IOB format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Hindi-English: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unlabeled datasets from Mixed Script Information Retrieval 2016 (MSIR) and International Conference on Natural Language Processing (ICON) 2015 POS Tagging task,  external twitter data collected using web scrapping.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Tamil-English: systems unlabeled datasets from Sentiment Analysis in Indian Languages (SAIL-2015)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Word2vec Model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 SVM-Light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879" marR="1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6096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Evaluation -  Submission Overviews</a:t>
            </a:r>
          </a:p>
        </p:txBody>
      </p:sp>
    </p:spTree>
    <p:extLst>
      <p:ext uri="{BB962C8B-B14F-4D97-AF65-F5344CB8AC3E}">
        <p14:creationId xmlns:p14="http://schemas.microsoft.com/office/powerpoint/2010/main" val="252397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130"/>
            <a:ext cx="8229600" cy="8382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C00000"/>
                </a:solidFill>
              </a:rPr>
              <a:t>Evaluation - Submission </a:t>
            </a:r>
            <a:r>
              <a:rPr lang="en-US" sz="3600" b="1" dirty="0" smtClean="0">
                <a:solidFill>
                  <a:srgbClr val="C00000"/>
                </a:solidFill>
              </a:rPr>
              <a:t>Results – Hindi- English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10135"/>
              </p:ext>
            </p:extLst>
          </p:nvPr>
        </p:nvGraphicFramePr>
        <p:xfrm>
          <a:off x="457201" y="990599"/>
          <a:ext cx="8229598" cy="5773425"/>
        </p:xfrm>
        <a:graphic>
          <a:graphicData uri="http://schemas.openxmlformats.org/drawingml/2006/table">
            <a:tbl>
              <a:tblPr firstRow="1" firstCol="1" bandRow="1"/>
              <a:tblGrid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334185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Team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Run1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Run2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Run3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Best Run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3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Irshad-IIIT-Hyd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80.92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68.24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DD4814"/>
                          </a:solidFill>
                          <a:effectLst/>
                          <a:latin typeface="Times New Roman"/>
                          <a:ea typeface="Times New Roman"/>
                        </a:rPr>
                        <a:t>80.92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DD4814"/>
                          </a:solidFill>
                          <a:effectLst/>
                          <a:latin typeface="Times New Roman"/>
                          <a:ea typeface="Times New Roman"/>
                        </a:rPr>
                        <a:t>59.00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DD4814"/>
                          </a:solidFill>
                          <a:effectLst/>
                          <a:latin typeface="Times New Roman"/>
                          <a:ea typeface="Times New Roman"/>
                        </a:rPr>
                        <a:t>68.24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Deepak-IIT-Patna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81.15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50.39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62.17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81.15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50.39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62.17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012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Veena-Amritha-T1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75.19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29.46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42.33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29.17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42.00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79.88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41.37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54.51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79.88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41.37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54.51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012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Barathi-Amritha-T2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76.34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31.15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44.25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77.72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31.84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45.17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77.72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31.84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45.17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012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Rupal-BITS-Pilani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58.66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32.93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42.18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58.84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35.32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44.14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59.15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34.62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43.68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58.84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35.32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44.14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Somnath-JU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37.49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40.28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38.83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37.49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40.28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38.83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Nikhil-BITS-Hyd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59.28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19.64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29.50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61.8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26.39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36.99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61.80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26.39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36.99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012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Shivkaran-Amritha-T3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48.17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24.9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32.83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48.17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24.90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32.83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19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AnujSaini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72.24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18.85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29.90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72.24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18.85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</a:rPr>
                        <a:t>29.90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130"/>
            <a:ext cx="8229600" cy="8382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C00000"/>
                </a:solidFill>
              </a:rPr>
              <a:t>Evaluation - Submission </a:t>
            </a:r>
            <a:r>
              <a:rPr lang="en-US" sz="3600" b="1" dirty="0" smtClean="0">
                <a:solidFill>
                  <a:srgbClr val="C00000"/>
                </a:solidFill>
              </a:rPr>
              <a:t>Results – Tamil - English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410781"/>
              </p:ext>
            </p:extLst>
          </p:nvPr>
        </p:nvGraphicFramePr>
        <p:xfrm>
          <a:off x="152403" y="1219200"/>
          <a:ext cx="8534396" cy="5486402"/>
        </p:xfrm>
        <a:graphic>
          <a:graphicData uri="http://schemas.openxmlformats.org/drawingml/2006/table">
            <a:tbl>
              <a:tblPr firstRow="1" firstCol="1" bandRow="1"/>
              <a:tblGrid>
                <a:gridCol w="838197"/>
                <a:gridCol w="685800"/>
                <a:gridCol w="533400"/>
                <a:gridCol w="568571"/>
                <a:gridCol w="656492"/>
                <a:gridCol w="656492"/>
                <a:gridCol w="656492"/>
                <a:gridCol w="656492"/>
                <a:gridCol w="656492"/>
                <a:gridCol w="656492"/>
                <a:gridCol w="656492"/>
                <a:gridCol w="656492"/>
                <a:gridCol w="656492"/>
              </a:tblGrid>
              <a:tr h="666843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Team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Run1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Run2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Run3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Best Run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7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Precision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Recall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F-Measure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45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Deepak-IIT-Patna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79.92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30.47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44.12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DD4814"/>
                          </a:solidFill>
                          <a:effectLst/>
                          <a:latin typeface="Times New Roman"/>
                          <a:ea typeface="Times New Roman"/>
                        </a:rPr>
                        <a:t>79.92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DD4814"/>
                          </a:solidFill>
                          <a:effectLst/>
                          <a:latin typeface="Times New Roman"/>
                          <a:ea typeface="Times New Roman"/>
                        </a:rPr>
                        <a:t>30.47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DD4814"/>
                          </a:solidFill>
                          <a:effectLst/>
                          <a:latin typeface="Times New Roman"/>
                          <a:ea typeface="Times New Roman"/>
                        </a:rPr>
                        <a:t>44.12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668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Veena-Amritha-T1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77.38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8.72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15.67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74.74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9.93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17.53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79.51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21.88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34.32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79.51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21.88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34.32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668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Barathi-Amritha-T2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77.7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15.43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25.75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79.56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19.59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31.44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79.56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19.59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31.44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668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Rupal-BITS-Pilani-R2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55.86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10.87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18.20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58.71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12.21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20.22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58.94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11.94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19.86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58.71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12.21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20.22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668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Shivkaran-Amritha-T3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47.62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13.42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20.94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47.62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13.42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20.94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Conclusion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Code Mix data for Hindi and Tamil languages </a:t>
            </a:r>
            <a:r>
              <a:rPr lang="en-US" dirty="0" smtClean="0"/>
              <a:t>created and is made available to research community</a:t>
            </a:r>
          </a:p>
          <a:p>
            <a:pPr eaLnBrk="1" hangingPunct="1"/>
            <a:r>
              <a:rPr lang="en-US" dirty="0" smtClean="0"/>
              <a:t>9 teams submitted their </a:t>
            </a:r>
            <a:r>
              <a:rPr lang="en-US" dirty="0" smtClean="0"/>
              <a:t>system </a:t>
            </a:r>
            <a:r>
              <a:rPr lang="en-US" dirty="0" smtClean="0"/>
              <a:t>runs</a:t>
            </a:r>
          </a:p>
          <a:p>
            <a:pPr eaLnBrk="1" hangingPunct="1"/>
            <a:r>
              <a:rPr lang="en-US" dirty="0" smtClean="0"/>
              <a:t>Only highest F-measure of 68.24% for Hindi and 44.12% for Tamil was obtained by the submitted systems.</a:t>
            </a:r>
          </a:p>
          <a:p>
            <a:pPr eaLnBrk="1" hangingPunct="1"/>
            <a:r>
              <a:rPr lang="en-US" dirty="0" smtClean="0"/>
              <a:t>There is still large scope of research in this area.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7200" dirty="0" smtClean="0">
                <a:solidFill>
                  <a:srgbClr val="C00000"/>
                </a:solidFill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538"/>
            <a:ext cx="8229600" cy="798512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Objectives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82000" cy="5562600"/>
          </a:xfrm>
        </p:spPr>
        <p:txBody>
          <a:bodyPr/>
          <a:lstStyle/>
          <a:p>
            <a:r>
              <a:rPr lang="en-US" sz="2800" dirty="0"/>
              <a:t>Creation of benchmark data for Code Mix Entity Extraction in Indian </a:t>
            </a:r>
            <a:r>
              <a:rPr lang="en-US" sz="2800" dirty="0" smtClean="0"/>
              <a:t>languages </a:t>
            </a:r>
            <a:r>
              <a:rPr lang="en-US" sz="2800" dirty="0"/>
              <a:t>found in user generated </a:t>
            </a:r>
            <a:r>
              <a:rPr lang="en-US" sz="2800" dirty="0" smtClean="0"/>
              <a:t>content such as twitter.</a:t>
            </a:r>
          </a:p>
          <a:p>
            <a:endParaRPr lang="en-US" sz="2800" dirty="0"/>
          </a:p>
          <a:p>
            <a:r>
              <a:rPr lang="en-US" sz="2800" dirty="0"/>
              <a:t>Encourage researchers to develop Named Entity Recognition (NER) systems for Code Mix Content.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/>
              <a:t>Providing </a:t>
            </a:r>
            <a:r>
              <a:rPr lang="en-US" sz="2800" dirty="0" smtClean="0"/>
              <a:t>opportunity </a:t>
            </a:r>
            <a:r>
              <a:rPr lang="en-US" sz="2800" dirty="0"/>
              <a:t>to researchers to have comparison of different machine learning techniques.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103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Motivation…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 this era content </a:t>
            </a:r>
            <a:r>
              <a:rPr lang="en-US" sz="2400" dirty="0" smtClean="0"/>
              <a:t>growth is driven by </a:t>
            </a:r>
            <a:r>
              <a:rPr lang="en-US" sz="2400" dirty="0" smtClean="0"/>
              <a:t>people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Most of the text data is user generated available in social media platforms such as twitter, </a:t>
            </a:r>
            <a:r>
              <a:rPr lang="en-US" sz="2000" dirty="0" err="1" smtClean="0"/>
              <a:t>facebook</a:t>
            </a:r>
            <a:r>
              <a:rPr lang="en-US" sz="2000" dirty="0" smtClean="0"/>
              <a:t>, </a:t>
            </a:r>
            <a:r>
              <a:rPr lang="en-US" sz="2000" dirty="0" err="1" smtClean="0"/>
              <a:t>whatsApp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Penetration of smartphones and its use has helped the phenomenal growth of user generated text.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This has brought a </a:t>
            </a:r>
            <a:r>
              <a:rPr lang="en-US" sz="2400" dirty="0"/>
              <a:t>new </a:t>
            </a:r>
            <a:r>
              <a:rPr lang="en-US" sz="2400" dirty="0" smtClean="0"/>
              <a:t>challenges </a:t>
            </a:r>
            <a:r>
              <a:rPr lang="en-US" sz="2400" dirty="0"/>
              <a:t>in the area of text </a:t>
            </a:r>
            <a:r>
              <a:rPr lang="en-US" sz="2400" dirty="0" smtClean="0"/>
              <a:t>analytics – Code Mixing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Written in </a:t>
            </a:r>
            <a:r>
              <a:rPr lang="en-US" sz="2000" dirty="0" smtClean="0"/>
              <a:t>both </a:t>
            </a:r>
            <a:r>
              <a:rPr lang="en-US" sz="2000" dirty="0"/>
              <a:t>roman and </a:t>
            </a:r>
            <a:r>
              <a:rPr lang="en-US" sz="2000" dirty="0" smtClean="0"/>
              <a:t>indigenous </a:t>
            </a:r>
            <a:r>
              <a:rPr lang="en-US" sz="2000" dirty="0"/>
              <a:t>script. 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roman </a:t>
            </a:r>
            <a:r>
              <a:rPr lang="en-US" sz="2000" dirty="0"/>
              <a:t>script phonetically represents the native language </a:t>
            </a:r>
            <a:r>
              <a:rPr lang="en-US" sz="2000" dirty="0" smtClean="0"/>
              <a:t>words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Need </a:t>
            </a:r>
            <a:r>
              <a:rPr lang="en-US" sz="2400" dirty="0" smtClean="0"/>
              <a:t>to process this huge data </a:t>
            </a:r>
            <a:r>
              <a:rPr lang="en-US" sz="2400" dirty="0" smtClean="0"/>
              <a:t>automatically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This requires natural language processing software systems which identify </a:t>
            </a:r>
            <a:r>
              <a:rPr lang="en-US" sz="2000" dirty="0" smtClean="0"/>
              <a:t>entities, associations </a:t>
            </a:r>
            <a:r>
              <a:rPr lang="en-US" sz="2000" dirty="0" smtClean="0"/>
              <a:t>or relation between entities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Hence an automatic Named Entity recognizer is </a:t>
            </a:r>
            <a:r>
              <a:rPr lang="en-US" sz="2000" dirty="0" smtClean="0"/>
              <a:t>required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Most significant application is in knowing voice of customer - companies </a:t>
            </a:r>
            <a:r>
              <a:rPr lang="en-US" sz="2400" dirty="0"/>
              <a:t>are interested to ascertain public view on their products and processes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Motivation…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There is lot of research work going on in NER for Indian languages, such as 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Workshops </a:t>
            </a:r>
            <a:r>
              <a:rPr lang="en-US" sz="2400" dirty="0" smtClean="0"/>
              <a:t>NER-SSEA-2008, </a:t>
            </a:r>
            <a:r>
              <a:rPr lang="en-US" sz="2400" dirty="0" smtClean="0"/>
              <a:t>SANLP- 2010 &amp; 2011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These have </a:t>
            </a:r>
            <a:r>
              <a:rPr lang="en-US" sz="2000" dirty="0"/>
              <a:t>been isolated </a:t>
            </a:r>
            <a:r>
              <a:rPr lang="en-US" sz="2000" dirty="0" smtClean="0"/>
              <a:t>efforts, no bench mark data was created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NER-IL Tracks in FIRE 2013 &amp; 2014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Created bench mark data for 4 Indian languages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This is mainly of Newswire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ESM-IL Track at FIRE 2015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Created benchmark data for 3 Indian languages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This is from the social media but where the text has code mixing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But most social media text is found to have code mixing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There is need to develop practical systems which can handle Code Mixing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103"/>
            <a:ext cx="8229600" cy="875297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NER Task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Refers to automatic identification of named </a:t>
            </a:r>
            <a:r>
              <a:rPr lang="en-US" sz="2400" dirty="0" smtClean="0"/>
              <a:t>entities(NEs) </a:t>
            </a:r>
            <a:r>
              <a:rPr lang="en-US" sz="2400" dirty="0" smtClean="0"/>
              <a:t>in a given text document.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Given a text document, </a:t>
            </a:r>
            <a:r>
              <a:rPr lang="en-US" sz="2400" dirty="0" smtClean="0"/>
              <a:t>NEs are </a:t>
            </a:r>
            <a:r>
              <a:rPr lang="en-US" sz="2000" dirty="0"/>
              <a:t>identified and </a:t>
            </a:r>
            <a:r>
              <a:rPr lang="en-US" sz="2000" dirty="0" smtClean="0"/>
              <a:t>tagged </a:t>
            </a:r>
            <a:r>
              <a:rPr lang="en-US" sz="2400" dirty="0" smtClean="0"/>
              <a:t>such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Person </a:t>
            </a:r>
            <a:r>
              <a:rPr lang="en-US" sz="2000" dirty="0" smtClean="0"/>
              <a:t>names, Organization names, Location names</a:t>
            </a:r>
            <a:r>
              <a:rPr lang="en-US" sz="2000" dirty="0" smtClean="0"/>
              <a:t>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Product </a:t>
            </a:r>
            <a:r>
              <a:rPr lang="en-US" sz="2000" dirty="0" smtClean="0"/>
              <a:t>names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Identification of </a:t>
            </a:r>
            <a:r>
              <a:rPr lang="en-US" sz="2400" dirty="0" smtClean="0"/>
              <a:t>NEs </a:t>
            </a:r>
            <a:r>
              <a:rPr lang="en-US" sz="2400" dirty="0" smtClean="0"/>
              <a:t>is important in several higher language technology systems such as 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Opinion Mining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Information </a:t>
            </a:r>
            <a:r>
              <a:rPr lang="en-US" sz="2000" dirty="0" smtClean="0"/>
              <a:t>extraction </a:t>
            </a:r>
            <a:r>
              <a:rPr lang="en-US" sz="2000" dirty="0" smtClean="0"/>
              <a:t>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Machine </a:t>
            </a:r>
            <a:r>
              <a:rPr lang="en-US" sz="2000" dirty="0" smtClean="0"/>
              <a:t>translation </a:t>
            </a:r>
            <a:r>
              <a:rPr lang="en-US" sz="2000" dirty="0" smtClean="0"/>
              <a:t>systems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cross-lingual </a:t>
            </a:r>
            <a:r>
              <a:rPr lang="en-US" sz="2000" dirty="0" smtClean="0"/>
              <a:t>information access </a:t>
            </a:r>
            <a:r>
              <a:rPr lang="en-US" sz="2000" dirty="0" smtClean="0"/>
              <a:t>systems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95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C00000"/>
                </a:solidFill>
              </a:rPr>
              <a:t>Indian Language NER</a:t>
            </a:r>
            <a:r>
              <a:rPr lang="en-US" sz="4000" dirty="0" smtClean="0">
                <a:solidFill>
                  <a:srgbClr val="C00000"/>
                </a:solidFill>
              </a:rPr>
              <a:t>  -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 Challenges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Indian languages belong to several language families, the major ones being the Indo-European languages, Indo-Aryan and the Dravidian languages.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challenges in NER arise due to several </a:t>
            </a:r>
            <a:r>
              <a:rPr lang="en-US" sz="2400" dirty="0" smtClean="0"/>
              <a:t>factors. Some </a:t>
            </a:r>
            <a:r>
              <a:rPr lang="en-US" sz="2400" dirty="0" smtClean="0"/>
              <a:t>of the </a:t>
            </a:r>
            <a:r>
              <a:rPr lang="en-US" sz="2400" dirty="0" smtClean="0"/>
              <a:t>factors </a:t>
            </a:r>
            <a:r>
              <a:rPr lang="en-US" sz="2400" dirty="0" smtClean="0"/>
              <a:t>are listed </a:t>
            </a:r>
            <a:r>
              <a:rPr lang="en-US" sz="2400" dirty="0" smtClean="0"/>
              <a:t>below</a:t>
            </a:r>
          </a:p>
          <a:p>
            <a:pPr lvl="1"/>
            <a:r>
              <a:rPr lang="en-US" sz="2000" b="1" dirty="0"/>
              <a:t>Ambiguity</a:t>
            </a:r>
            <a:r>
              <a:rPr lang="en-US" sz="2000" dirty="0"/>
              <a:t> – Ambiguity between common and proper nouns. </a:t>
            </a:r>
            <a:r>
              <a:rPr lang="en-US" sz="2000" dirty="0" err="1"/>
              <a:t>Eg</a:t>
            </a:r>
            <a:r>
              <a:rPr lang="en-US" sz="2000" dirty="0"/>
              <a:t>: common words such as “</a:t>
            </a:r>
            <a:r>
              <a:rPr lang="en-US" sz="2000" dirty="0" err="1"/>
              <a:t>Roja</a:t>
            </a:r>
            <a:r>
              <a:rPr lang="en-US" sz="2000" dirty="0"/>
              <a:t>” meaning Rose flower is a name of a person.</a:t>
            </a:r>
          </a:p>
          <a:p>
            <a:pPr lvl="1"/>
            <a:r>
              <a:rPr lang="en-US" sz="2000" b="1" dirty="0"/>
              <a:t>Spell variations</a:t>
            </a:r>
            <a:r>
              <a:rPr lang="en-US" sz="2000" dirty="0"/>
              <a:t> – One of the major challenges is that different people spell the same entity differently. For example: In Tamil person name -</a:t>
            </a:r>
            <a:r>
              <a:rPr lang="en-US" sz="2000" dirty="0" err="1"/>
              <a:t>Roja</a:t>
            </a:r>
            <a:r>
              <a:rPr lang="en-US" sz="2000" dirty="0"/>
              <a:t> is spelt as "</a:t>
            </a:r>
            <a:r>
              <a:rPr lang="en-US" sz="2000" dirty="0" err="1"/>
              <a:t>rosa</a:t>
            </a:r>
            <a:r>
              <a:rPr lang="en-US" sz="2000" dirty="0"/>
              <a:t>", "</a:t>
            </a:r>
            <a:r>
              <a:rPr lang="en-US" sz="2000" dirty="0" err="1"/>
              <a:t>roja</a:t>
            </a:r>
            <a:r>
              <a:rPr lang="en-US" sz="2000" dirty="0"/>
              <a:t>”.</a:t>
            </a:r>
          </a:p>
          <a:p>
            <a:pPr lvl="1"/>
            <a:r>
              <a:rPr lang="en-US" sz="2000" b="1" dirty="0"/>
              <a:t>Less Resources</a:t>
            </a:r>
            <a:r>
              <a:rPr lang="en-US" sz="2000" dirty="0"/>
              <a:t> – Most of the Indian languages are less resource languages. There are no automated tools available to perform preprocessing tasks required for NER such as part-of-speech tagging, chunking which can handle social media text.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13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C00000"/>
                </a:solidFill>
              </a:rPr>
              <a:t>Indian Language NER</a:t>
            </a:r>
            <a:r>
              <a:rPr lang="en-US" sz="4000" dirty="0" smtClean="0">
                <a:solidFill>
                  <a:srgbClr val="C00000"/>
                </a:solidFill>
              </a:rPr>
              <a:t>  -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 Challenges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2954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dirty="0" smtClean="0"/>
              <a:t>Data </a:t>
            </a:r>
            <a:r>
              <a:rPr lang="en-US" sz="2400" b="1" dirty="0" err="1" smtClean="0"/>
              <a:t>Sparsity</a:t>
            </a:r>
            <a:r>
              <a:rPr lang="en-US" sz="2400" dirty="0" smtClean="0"/>
              <a:t> - Tweets </a:t>
            </a:r>
            <a:r>
              <a:rPr lang="en-US" sz="2400" dirty="0"/>
              <a:t>contain a huge range of distinct named entity types. Almost all these types (except for People and Locations) are relatively infrequent, so even a large sample of manually annotated tweets will contain very few training examples.</a:t>
            </a:r>
          </a:p>
          <a:p>
            <a:r>
              <a:rPr lang="en-US" sz="2400" b="1" dirty="0" smtClean="0"/>
              <a:t>Dialectal Variation</a:t>
            </a:r>
            <a:r>
              <a:rPr lang="en-US" sz="2400" dirty="0" smtClean="0"/>
              <a:t> - In </a:t>
            </a:r>
            <a:r>
              <a:rPr lang="en-US" sz="2400" dirty="0"/>
              <a:t>comparison with English, Indian Languages have more dialectal variations. These dialects are mainly influenced by different regions and communities.</a:t>
            </a:r>
          </a:p>
          <a:p>
            <a:r>
              <a:rPr lang="en-US" sz="2400" b="1" dirty="0" smtClean="0"/>
              <a:t>Code Mixing - </a:t>
            </a:r>
            <a:r>
              <a:rPr lang="en-US" sz="2400" dirty="0" smtClean="0"/>
              <a:t>Indian </a:t>
            </a:r>
            <a:r>
              <a:rPr lang="en-US" sz="2400" dirty="0"/>
              <a:t>Language tweets are multilingual in nature and predominantly contain English words. </a:t>
            </a:r>
            <a:endParaRPr lang="en-US" sz="2400" dirty="0" smtClean="0"/>
          </a:p>
          <a:p>
            <a:r>
              <a:rPr lang="en-US" sz="2400" b="1" dirty="0" smtClean="0"/>
              <a:t>Concept Drift</a:t>
            </a:r>
            <a:r>
              <a:rPr lang="en-US" sz="2400" dirty="0" smtClean="0"/>
              <a:t> – In social media we find that the focus of the discussion is very diverse and the drift of concept is very drastic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C00000"/>
                </a:solidFill>
              </a:rPr>
              <a:t>CMEE-IL </a:t>
            </a:r>
            <a:r>
              <a:rPr lang="en-US" sz="4000" b="1" dirty="0" smtClean="0">
                <a:solidFill>
                  <a:srgbClr val="C00000"/>
                </a:solidFill>
              </a:rPr>
              <a:t>– Track @FIRE </a:t>
            </a:r>
            <a:r>
              <a:rPr lang="en-US" sz="4000" b="1" dirty="0" smtClean="0">
                <a:solidFill>
                  <a:srgbClr val="C00000"/>
                </a:solidFill>
              </a:rPr>
              <a:t>2016 </a:t>
            </a:r>
            <a:r>
              <a:rPr lang="en-US" sz="4000" b="1" dirty="0" smtClean="0">
                <a:solidFill>
                  <a:srgbClr val="C00000"/>
                </a:solidFill>
              </a:rPr>
              <a:t>-- Description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Corpus Collection</a:t>
            </a:r>
            <a:endParaRPr lang="en-US" dirty="0" smtClean="0"/>
          </a:p>
          <a:p>
            <a:pPr lvl="1" eaLnBrk="1" hangingPunct="1"/>
            <a:r>
              <a:rPr lang="en-US" dirty="0" smtClean="0"/>
              <a:t>Development of benchmark corpus is main activity</a:t>
            </a:r>
          </a:p>
          <a:p>
            <a:pPr lvl="1" eaLnBrk="1" hangingPunct="1"/>
            <a:r>
              <a:rPr lang="en-US" dirty="0" smtClean="0"/>
              <a:t>Data released in </a:t>
            </a:r>
            <a:r>
              <a:rPr lang="en-US" dirty="0" smtClean="0"/>
              <a:t>2 </a:t>
            </a:r>
            <a:r>
              <a:rPr lang="en-US" dirty="0" smtClean="0"/>
              <a:t>languages</a:t>
            </a:r>
            <a:endParaRPr lang="en-US" dirty="0" smtClean="0"/>
          </a:p>
          <a:p>
            <a:pPr lvl="2" eaLnBrk="1" hangingPunct="1"/>
            <a:r>
              <a:rPr lang="en-US" dirty="0" smtClean="0"/>
              <a:t>Hindi – English &amp; Tamil - </a:t>
            </a:r>
            <a:r>
              <a:rPr lang="en-US" dirty="0" smtClean="0"/>
              <a:t>English</a:t>
            </a:r>
          </a:p>
          <a:p>
            <a:pPr lvl="1" eaLnBrk="1" hangingPunct="1"/>
            <a:r>
              <a:rPr lang="en-US" dirty="0" smtClean="0"/>
              <a:t>Tweet data </a:t>
            </a:r>
            <a:r>
              <a:rPr lang="en-US" dirty="0" smtClean="0"/>
              <a:t>collected </a:t>
            </a:r>
            <a:r>
              <a:rPr lang="en-US" dirty="0" smtClean="0"/>
              <a:t>using Twitter API during June month for training data set and September month for testing data set.</a:t>
            </a:r>
            <a:r>
              <a:rPr lang="en-US" dirty="0" smtClean="0"/>
              <a:t> </a:t>
            </a:r>
          </a:p>
          <a:p>
            <a:pPr lvl="2" eaLnBrk="1" hangingPunct="1"/>
            <a:r>
              <a:rPr lang="en-US" dirty="0" smtClean="0"/>
              <a:t>This was done to evaluate how the systems handle concept drift.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837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C00000"/>
                </a:solidFill>
              </a:rPr>
              <a:t>CMEE-IL – Track @FIRE 2016 -- Description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Corpus </a:t>
            </a:r>
            <a:r>
              <a:rPr lang="en-US" sz="2800" b="1" dirty="0" smtClean="0"/>
              <a:t>Annotation</a:t>
            </a:r>
            <a:endParaRPr lang="en-US" sz="2800" b="1" dirty="0" smtClean="0"/>
          </a:p>
          <a:p>
            <a:pPr lvl="1" eaLnBrk="1" hangingPunct="1"/>
            <a:r>
              <a:rPr lang="en-US" sz="2400" dirty="0" smtClean="0"/>
              <a:t>For </a:t>
            </a:r>
            <a:r>
              <a:rPr lang="en-US" sz="2400" dirty="0" smtClean="0"/>
              <a:t>the purpose of aiding annotators in the annotation, a graphical user interface (GUI) tool was provided to them. </a:t>
            </a:r>
            <a:endParaRPr lang="en-US" sz="2400" dirty="0" smtClean="0"/>
          </a:p>
          <a:p>
            <a:pPr lvl="1" eaLnBrk="1" hangingPunct="1"/>
            <a:r>
              <a:rPr lang="en-US" sz="2400" b="1" dirty="0" err="1" smtClean="0"/>
              <a:t>Tagset</a:t>
            </a:r>
            <a:endParaRPr lang="en-US" sz="2400" b="1" dirty="0" smtClean="0"/>
          </a:p>
          <a:p>
            <a:pPr lvl="2" eaLnBrk="1" hangingPunct="1"/>
            <a:r>
              <a:rPr lang="en-US" sz="2000" dirty="0"/>
              <a:t>The tag set is a hierarchical tag </a:t>
            </a:r>
            <a:r>
              <a:rPr lang="en-US" sz="2000" dirty="0" smtClean="0"/>
              <a:t>set, developed at AU-KBC Research Centre and widely used in consortium projects of MCIT, Gov. of India.</a:t>
            </a:r>
          </a:p>
          <a:p>
            <a:pPr lvl="2" eaLnBrk="1" hangingPunct="1"/>
            <a:r>
              <a:rPr lang="en-US" sz="2000" dirty="0"/>
              <a:t>The tag set consists </a:t>
            </a:r>
            <a:r>
              <a:rPr lang="en-US" sz="2000" dirty="0" smtClean="0"/>
              <a:t>102 tags in </a:t>
            </a:r>
            <a:r>
              <a:rPr lang="en-US" sz="2000" dirty="0"/>
              <a:t>three level hierarchies. </a:t>
            </a:r>
            <a:endParaRPr lang="en-US" sz="2000" dirty="0" smtClean="0"/>
          </a:p>
          <a:p>
            <a:pPr lvl="3" eaLnBrk="1" hangingPunct="1"/>
            <a:r>
              <a:rPr lang="en-US" sz="1600" dirty="0" smtClean="0"/>
              <a:t>top </a:t>
            </a:r>
            <a:r>
              <a:rPr lang="en-US" sz="1600" dirty="0"/>
              <a:t>level (or 1</a:t>
            </a:r>
            <a:r>
              <a:rPr lang="en-US" sz="1600" baseline="30000" dirty="0"/>
              <a:t>st</a:t>
            </a:r>
            <a:r>
              <a:rPr lang="en-US" sz="1600" dirty="0"/>
              <a:t> level) hierarchy has 22 tags</a:t>
            </a:r>
            <a:r>
              <a:rPr lang="en-US" sz="1600" dirty="0" smtClean="0"/>
              <a:t>,</a:t>
            </a:r>
          </a:p>
          <a:p>
            <a:pPr lvl="3" eaLnBrk="1" hangingPunct="1"/>
            <a:r>
              <a:rPr lang="en-US" sz="1600" dirty="0" smtClean="0"/>
              <a:t>second </a:t>
            </a:r>
            <a:r>
              <a:rPr lang="en-US" sz="1600" dirty="0"/>
              <a:t>level has 49 tags and </a:t>
            </a:r>
            <a:endParaRPr lang="en-US" sz="1600" dirty="0" smtClean="0"/>
          </a:p>
          <a:p>
            <a:pPr lvl="3" eaLnBrk="1" hangingPunct="1"/>
            <a:r>
              <a:rPr lang="en-US" sz="1600" dirty="0" smtClean="0"/>
              <a:t>third </a:t>
            </a:r>
            <a:r>
              <a:rPr lang="en-US" sz="1600" dirty="0"/>
              <a:t>level has 31 tags. </a:t>
            </a:r>
            <a:endParaRPr lang="en-US" sz="1600" dirty="0" smtClean="0"/>
          </a:p>
          <a:p>
            <a:pPr lvl="2" eaLnBrk="1" hangingPunct="1"/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1950</Words>
  <Application>Microsoft Office PowerPoint</Application>
  <PresentationFormat>On-screen Show (4:3)</PresentationFormat>
  <Paragraphs>460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CMEE-IL: Code Mix Entity Extraction in Indian Languages @ FIRE 2016 </vt:lpstr>
      <vt:lpstr>Objectives </vt:lpstr>
      <vt:lpstr>Motivation…</vt:lpstr>
      <vt:lpstr>Motivation… </vt:lpstr>
      <vt:lpstr>NER Task </vt:lpstr>
      <vt:lpstr>Indian Language NER  -  Challenges</vt:lpstr>
      <vt:lpstr>Indian Language NER  -  Challenges</vt:lpstr>
      <vt:lpstr>CMEE-IL – Track @FIRE 2016 -- Description </vt:lpstr>
      <vt:lpstr>CMEE-IL – Track @FIRE 2016 -- Description </vt:lpstr>
      <vt:lpstr>CMEE-IL – Track @FIRE 2016 -- Description </vt:lpstr>
      <vt:lpstr>CMEE-IL – Track @FIRE 2016 – Corpus Statistics</vt:lpstr>
      <vt:lpstr>Evaluation - Submission Overviews</vt:lpstr>
      <vt:lpstr>Evaluation -  Submission Overviews</vt:lpstr>
      <vt:lpstr>Evaluation -  Submission Overviews</vt:lpstr>
      <vt:lpstr>Evaluation -  Submission Overviews</vt:lpstr>
      <vt:lpstr>Evaluation - Submission Results – Hindi- English</vt:lpstr>
      <vt:lpstr>Evaluation - Submission Results – Tamil - English</vt:lpstr>
      <vt:lpstr>Conclusion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ANNAUNIVERSITY</cp:lastModifiedBy>
  <cp:revision>194</cp:revision>
  <cp:lastPrinted>1601-01-01T00:00:00Z</cp:lastPrinted>
  <dcterms:created xsi:type="dcterms:W3CDTF">1601-01-01T00:00:00Z</dcterms:created>
  <dcterms:modified xsi:type="dcterms:W3CDTF">2016-12-03T13:39:06Z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