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4" r:id="rId7"/>
    <p:sldId id="259" r:id="rId8"/>
    <p:sldId id="258" r:id="rId9"/>
    <p:sldId id="263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27702-57C5-4005-9400-7F2B7C7EE28D}" type="datetimeFigureOut">
              <a:rPr lang="en-IN" smtClean="0"/>
              <a:t>08-12-2016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80211-9CC6-4248-83C7-1E8BE724602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090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80211-9CC6-4248-83C7-1E8BE724602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843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47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12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987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069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0564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910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930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5491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66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880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66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115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894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55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92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98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59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F2C726B-E802-4590-91A5-19097D8583A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07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efits-of-honey.com/sucros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enefits-of-honey.com/calorie-in-honey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985270" cy="2677648"/>
          </a:xfrm>
        </p:spPr>
        <p:txBody>
          <a:bodyPr/>
          <a:lstStyle/>
          <a:p>
            <a:pPr algn="ctr"/>
            <a:r>
              <a:rPr lang="en-US" dirty="0" smtClean="0"/>
              <a:t>Consumer Health Information Search </a:t>
            </a:r>
            <a:br>
              <a:rPr lang="en-US" dirty="0" smtClean="0"/>
            </a:br>
            <a:r>
              <a:rPr lang="en-US" dirty="0" smtClean="0"/>
              <a:t>@FIRE, 2016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Manjira Sinha, Sandya Mannarswamy, Shourya </a:t>
            </a:r>
            <a:r>
              <a:rPr lang="en-US" dirty="0" err="1" smtClean="0"/>
              <a:t>roy</a:t>
            </a:r>
            <a:endParaRPr lang="en-US" dirty="0" smtClean="0"/>
          </a:p>
          <a:p>
            <a:r>
              <a:rPr lang="en-US" dirty="0" smtClean="0"/>
              <a:t>Xerox research center india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723" t="23439" r="16281" b="23777"/>
          <a:stretch/>
        </p:blipFill>
        <p:spPr>
          <a:xfrm>
            <a:off x="788595" y="801341"/>
            <a:ext cx="1887946" cy="87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327" y="935031"/>
            <a:ext cx="4854970" cy="706964"/>
          </a:xfrm>
        </p:spPr>
        <p:txBody>
          <a:bodyPr/>
          <a:lstStyle/>
          <a:p>
            <a:pPr algn="ctr"/>
            <a:r>
              <a:rPr lang="en-US" dirty="0" smtClean="0"/>
              <a:t>Future Directions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050" y="2308766"/>
            <a:ext cx="8825659" cy="3416300"/>
          </a:xfrm>
        </p:spPr>
        <p:txBody>
          <a:bodyPr>
            <a:normAutofit fontScale="92500"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Modeling over larger piece of text for capturing discourse relations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Incorporating medical knowledge bases in the inference mechanism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Pointer to the credibility of the claims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Development of gold standard annotated data.</a:t>
            </a:r>
            <a:endParaRPr lang="en-IN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10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312077" y="279117"/>
            <a:ext cx="1887946" cy="87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73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11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4175444" y="2967335"/>
            <a:ext cx="3841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 You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4569" y="4262907"/>
            <a:ext cx="5615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Contact: manjira87@gmail.com</a:t>
            </a:r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312077" y="279117"/>
            <a:ext cx="1887946" cy="87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7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196167" y="321269"/>
            <a:ext cx="1887946" cy="8739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1368" y="2166640"/>
            <a:ext cx="9311426" cy="2710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1 out of 20 searches in Google are on health related queries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Yet no mechanism to classify complex subjective consumer queries with </a:t>
            </a: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‘No single best answer’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i="1" dirty="0">
                <a:solidFill>
                  <a:schemeClr val="accent2">
                    <a:lumMod val="50000"/>
                  </a:schemeClr>
                </a:solidFill>
              </a:rPr>
              <a:t>'does </a:t>
            </a:r>
            <a:r>
              <a:rPr lang="en-IN" b="1" i="1" dirty="0" smtClean="0">
                <a:solidFill>
                  <a:schemeClr val="accent2">
                    <a:lumMod val="50000"/>
                  </a:schemeClr>
                </a:solidFill>
              </a:rPr>
              <a:t>treatment </a:t>
            </a:r>
            <a:r>
              <a:rPr lang="en-IN" b="1" i="1" dirty="0">
                <a:solidFill>
                  <a:schemeClr val="accent2">
                    <a:lumMod val="50000"/>
                  </a:schemeClr>
                </a:solidFill>
              </a:rPr>
              <a:t>X </a:t>
            </a:r>
            <a:r>
              <a:rPr lang="en-IN" b="1" i="1" dirty="0" smtClean="0">
                <a:solidFill>
                  <a:schemeClr val="accent2">
                    <a:lumMod val="50000"/>
                  </a:schemeClr>
                </a:solidFill>
              </a:rPr>
              <a:t>effective </a:t>
            </a:r>
            <a:r>
              <a:rPr lang="en-IN" b="1" i="1" dirty="0">
                <a:solidFill>
                  <a:schemeClr val="accent2">
                    <a:lumMod val="50000"/>
                  </a:schemeClr>
                </a:solidFill>
              </a:rPr>
              <a:t>for disease Y</a:t>
            </a:r>
            <a:r>
              <a:rPr lang="en-IN" b="1" i="1" dirty="0" smtClean="0">
                <a:solidFill>
                  <a:schemeClr val="accent2">
                    <a:lumMod val="50000"/>
                  </a:schemeClr>
                </a:solidFill>
              </a:rPr>
              <a:t>?‘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i="1" dirty="0">
                <a:solidFill>
                  <a:schemeClr val="accent2">
                    <a:lumMod val="50000"/>
                  </a:schemeClr>
                </a:solidFill>
              </a:rPr>
              <a:t>'can X cause </a:t>
            </a:r>
            <a:r>
              <a:rPr lang="en-IN" b="1" i="1" dirty="0" smtClean="0">
                <a:solidFill>
                  <a:schemeClr val="accent2">
                    <a:lumMod val="50000"/>
                  </a:schemeClr>
                </a:solidFill>
              </a:rPr>
              <a:t>disease Y</a:t>
            </a:r>
            <a:r>
              <a:rPr lang="en-IN" b="1" i="1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en-IN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IN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50857" y="494363"/>
            <a:ext cx="2890102" cy="706964"/>
          </a:xfrm>
        </p:spPr>
        <p:txBody>
          <a:bodyPr/>
          <a:lstStyle/>
          <a:p>
            <a:pPr algn="ctr"/>
            <a:r>
              <a:rPr lang="en-US" b="1" dirty="0" smtClean="0"/>
              <a:t>Motivation</a:t>
            </a:r>
            <a:endParaRPr lang="en-IN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5458" y="4587678"/>
            <a:ext cx="104834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CAN METABOLIC THERAPY CURE BRAIN CANCER?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i="1" dirty="0">
                <a:solidFill>
                  <a:schemeClr val="accent3">
                    <a:lumMod val="50000"/>
                  </a:schemeClr>
                </a:solidFill>
              </a:rPr>
              <a:t>Glucose is the primary fuel to cancer cells, hence low carb </a:t>
            </a:r>
            <a:r>
              <a:rPr lang="en-IN" b="1" i="1" dirty="0" err="1">
                <a:solidFill>
                  <a:schemeClr val="accent3">
                    <a:lumMod val="50000"/>
                  </a:schemeClr>
                </a:solidFill>
              </a:rPr>
              <a:t>ketogenic</a:t>
            </a:r>
            <a:r>
              <a:rPr lang="en-IN" b="1" i="1" dirty="0">
                <a:solidFill>
                  <a:schemeClr val="accent3">
                    <a:lumMod val="50000"/>
                  </a:schemeClr>
                </a:solidFill>
              </a:rPr>
              <a:t> diets can be effective in reducing growth of cancer cells in brain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i="1" dirty="0">
                <a:solidFill>
                  <a:schemeClr val="accent3">
                    <a:lumMod val="50000"/>
                  </a:schemeClr>
                </a:solidFill>
              </a:rPr>
              <a:t>American Society for Cancer does not recommend metabolic therapy as a viable treatment approach for brain cancer. 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2</a:t>
            </a:fld>
            <a:endParaRPr lang="en-IN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69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196167" y="321269"/>
            <a:ext cx="1887946" cy="8739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2124" y="2202287"/>
            <a:ext cx="1143644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IS HONEY BETTER THAN SUGAR?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accent4">
                    <a:lumMod val="50000"/>
                  </a:schemeClr>
                </a:solidFill>
              </a:rPr>
              <a:t>One tablespoon of table sugar or </a:t>
            </a:r>
            <a:r>
              <a:rPr lang="en-IN" b="1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sucrose</a:t>
            </a:r>
            <a:r>
              <a:rPr lang="en-IN" b="1" dirty="0">
                <a:solidFill>
                  <a:schemeClr val="accent4">
                    <a:lumMod val="50000"/>
                  </a:schemeClr>
                </a:solidFill>
              </a:rPr>
              <a:t> contains 46 calories, while one tablespoon of natural sweetener honey has </a:t>
            </a:r>
            <a:r>
              <a:rPr lang="en-IN" b="1" u="sng" dirty="0">
                <a:solidFill>
                  <a:schemeClr val="accent4">
                    <a:lumMod val="50000"/>
                  </a:schemeClr>
                </a:solidFill>
                <a:hlinkClick r:id="rId4"/>
              </a:rPr>
              <a:t>64 calories. </a:t>
            </a:r>
            <a:endParaRPr lang="en-IN" b="1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i="1" dirty="0">
                <a:solidFill>
                  <a:schemeClr val="accent4">
                    <a:lumMod val="50000"/>
                  </a:schemeClr>
                </a:solidFill>
              </a:rPr>
              <a:t>Sweeter than sugar and with twice the nutritional profile could honey be the ultimate alternative to table sugar</a:t>
            </a:r>
            <a:r>
              <a:rPr lang="en-IN" b="1" i="1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  <a:p>
            <a:endParaRPr lang="en-US" i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DO VACCINES CAUSE AUTISM?</a:t>
            </a:r>
          </a:p>
          <a:p>
            <a:endParaRPr lang="en-US" i="1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accent4">
                    <a:lumMod val="50000"/>
                  </a:schemeClr>
                </a:solidFill>
              </a:rPr>
              <a:t>There is absolutely undeniable scientific proof that vaccines cause autism. There is no question! Case closed! Game over</a:t>
            </a:r>
            <a:r>
              <a:rPr lang="en-IN" b="1" dirty="0" smtClean="0">
                <a:solidFill>
                  <a:schemeClr val="accent4">
                    <a:lumMod val="50000"/>
                  </a:schemeClr>
                </a:solidFill>
              </a:rPr>
              <a:t>!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IN" b="1" dirty="0">
                <a:solidFill>
                  <a:schemeClr val="accent4">
                    <a:lumMod val="50000"/>
                  </a:schemeClr>
                </a:solidFill>
              </a:rPr>
              <a:t>Many major medical groups say vaccines don't cause autism. Many parents say they </a:t>
            </a:r>
            <a:r>
              <a:rPr lang="en-IN" b="1" dirty="0" smtClean="0">
                <a:solidFill>
                  <a:schemeClr val="accent4">
                    <a:lumMod val="50000"/>
                  </a:schemeClr>
                </a:solidFill>
              </a:rPr>
              <a:t>do.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3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98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196167" y="321269"/>
            <a:ext cx="1887946" cy="87394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64825" y="504897"/>
            <a:ext cx="2992043" cy="706964"/>
          </a:xfrm>
        </p:spPr>
        <p:txBody>
          <a:bodyPr/>
          <a:lstStyle/>
          <a:p>
            <a:pPr algn="ctr"/>
            <a:r>
              <a:rPr lang="en-US" b="1" dirty="0" smtClean="0"/>
              <a:t>Challenges</a:t>
            </a:r>
            <a:endParaRPr lang="en-IN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19899" y="2318197"/>
            <a:ext cx="1168321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b="1" dirty="0" smtClean="0">
                <a:solidFill>
                  <a:schemeClr val="accent4">
                    <a:lumMod val="50000"/>
                  </a:schemeClr>
                </a:solidFill>
              </a:rPr>
              <a:t>They typically </a:t>
            </a:r>
            <a:r>
              <a:rPr lang="en-IN" sz="2000" b="1" dirty="0">
                <a:solidFill>
                  <a:schemeClr val="accent4">
                    <a:lumMod val="50000"/>
                  </a:schemeClr>
                </a:solidFill>
              </a:rPr>
              <a:t>contains domain </a:t>
            </a:r>
            <a:r>
              <a:rPr lang="en-IN" sz="2000" b="1" dirty="0" smtClean="0">
                <a:solidFill>
                  <a:schemeClr val="accent4">
                    <a:lumMod val="50000"/>
                  </a:schemeClr>
                </a:solidFill>
              </a:rPr>
              <a:t>specific </a:t>
            </a:r>
            <a:r>
              <a:rPr lang="en-IN" sz="2000" b="1" dirty="0">
                <a:solidFill>
                  <a:schemeClr val="accent4">
                    <a:lumMod val="50000"/>
                  </a:schemeClr>
                </a:solidFill>
              </a:rPr>
              <a:t>technical </a:t>
            </a:r>
            <a:r>
              <a:rPr lang="en-IN" sz="2000" b="1" dirty="0" smtClean="0">
                <a:solidFill>
                  <a:schemeClr val="accent4">
                    <a:lumMod val="50000"/>
                  </a:schemeClr>
                </a:solidFill>
              </a:rPr>
              <a:t>terms and abbreviations </a:t>
            </a:r>
            <a:endParaRPr lang="en-IN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IN" sz="1600" b="1" i="1" dirty="0">
                <a:solidFill>
                  <a:schemeClr val="accent2">
                    <a:lumMod val="50000"/>
                  </a:schemeClr>
                </a:solidFill>
              </a:rPr>
              <a:t>E-cigarettes </a:t>
            </a:r>
            <a:r>
              <a:rPr lang="en-IN" sz="1600" b="1" i="1" dirty="0" smtClean="0">
                <a:solidFill>
                  <a:schemeClr val="accent2">
                    <a:lumMod val="50000"/>
                  </a:schemeClr>
                </a:solidFill>
              </a:rPr>
              <a:t>contain di-acetyl </a:t>
            </a:r>
            <a:r>
              <a:rPr lang="en-IN" sz="1600" b="1" i="1" dirty="0">
                <a:solidFill>
                  <a:schemeClr val="accent2">
                    <a:lumMod val="50000"/>
                  </a:schemeClr>
                </a:solidFill>
              </a:rPr>
              <a:t>which has been associated with popcorn lung </a:t>
            </a:r>
            <a:r>
              <a:rPr lang="en-IN" sz="1600" b="1" i="1" dirty="0" smtClean="0">
                <a:solidFill>
                  <a:schemeClr val="accent2">
                    <a:lumMod val="50000"/>
                  </a:schemeClr>
                </a:solidFill>
              </a:rPr>
              <a:t>syndrome</a:t>
            </a:r>
          </a:p>
          <a:p>
            <a:pPr lvl="1"/>
            <a:endParaRPr lang="en-IN" sz="16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b="1" dirty="0" smtClean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IN" sz="2000" b="1" dirty="0">
                <a:solidFill>
                  <a:schemeClr val="accent4">
                    <a:lumMod val="50000"/>
                  </a:schemeClr>
                </a:solidFill>
              </a:rPr>
              <a:t>scientific language associated with these sentences presents these perspectives typically in a non-emotional, non-affective, neutral language, leading to a scarcity of sentiment/affect-bearing words. </a:t>
            </a:r>
            <a:endParaRPr lang="en-IN" sz="20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i="1" dirty="0" smtClean="0">
                <a:solidFill>
                  <a:schemeClr val="accent2">
                    <a:lumMod val="50000"/>
                  </a:schemeClr>
                </a:solidFill>
              </a:rPr>
              <a:t>Many studies have found that there are considerable evidences that skin cancer rates are increasing in indoor workers.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1" i="1" dirty="0" smtClean="0">
                <a:solidFill>
                  <a:schemeClr val="accent2">
                    <a:lumMod val="50000"/>
                  </a:schemeClr>
                </a:solidFill>
              </a:rPr>
              <a:t>No reviews or research studies have determined that people who perform indoor jobs have higher rate of skin cancer.</a:t>
            </a:r>
            <a:endParaRPr lang="en-US" sz="16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4</a:t>
            </a:fld>
            <a:endParaRPr lang="en-IN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88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Description</a:t>
            </a:r>
            <a:endParaRPr lang="en-IN" dirty="0"/>
          </a:p>
        </p:txBody>
      </p:sp>
      <p:sp>
        <p:nvSpPr>
          <p:cNvPr id="4" name="TextBox 3"/>
          <p:cNvSpPr txBox="1"/>
          <p:nvPr/>
        </p:nvSpPr>
        <p:spPr>
          <a:xfrm>
            <a:off x="77275" y="2331076"/>
            <a:ext cx="120159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Given a health query and retrieved search results :</a:t>
            </a:r>
            <a:endParaRPr lang="en-IN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000" b="1" dirty="0" smtClean="0">
                <a:solidFill>
                  <a:schemeClr val="accent6">
                    <a:lumMod val="50000"/>
                  </a:schemeClr>
                </a:solidFill>
              </a:rPr>
              <a:t>Task A: Classify the retrieved sentence as relevant to the query or not.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000" b="1" dirty="0" smtClean="0">
                <a:solidFill>
                  <a:schemeClr val="accent6">
                    <a:lumMod val="50000"/>
                  </a:schemeClr>
                </a:solidFill>
              </a:rPr>
              <a:t>Task B:  The relevant results are needed to be further classified as supporting the claim made in the query, or opposing the claim made in the query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Example:</a:t>
            </a:r>
            <a:endParaRPr lang="en-IN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b="1" i="1" dirty="0" smtClean="0">
                <a:solidFill>
                  <a:schemeClr val="accent6">
                    <a:lumMod val="50000"/>
                  </a:schemeClr>
                </a:solidFill>
              </a:rPr>
              <a:t>“Are e-cigarettes safer than normal cigarettes?”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chemeClr val="accent5">
                    <a:lumMod val="50000"/>
                  </a:schemeClr>
                </a:solidFill>
              </a:rPr>
              <a:t>‘Because some research has suggested that the levels of most toxicants in </a:t>
            </a:r>
            <a:r>
              <a:rPr lang="en-IN" sz="2000" dirty="0" err="1" smtClean="0">
                <a:solidFill>
                  <a:schemeClr val="accent5">
                    <a:lumMod val="50000"/>
                  </a:schemeClr>
                </a:solidFill>
              </a:rPr>
              <a:t>vapor</a:t>
            </a:r>
            <a:r>
              <a:rPr lang="en-IN" sz="2000" dirty="0" smtClean="0">
                <a:solidFill>
                  <a:schemeClr val="accent5">
                    <a:lumMod val="50000"/>
                  </a:schemeClr>
                </a:solidFill>
              </a:rPr>
              <a:t> are lower than the levels in smoke, e-cigarettes have been deemed to be safer than regular cigarettes’. 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>
                <a:solidFill>
                  <a:schemeClr val="accent4">
                    <a:lumMod val="50000"/>
                  </a:schemeClr>
                </a:solidFill>
              </a:rPr>
              <a:t>A)Relevant, B) Support</a:t>
            </a:r>
            <a:endParaRPr lang="en-IN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196167" y="321269"/>
            <a:ext cx="1887946" cy="87394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5</a:t>
            </a:fld>
            <a:endParaRPr lang="en-IN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4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Data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24" y="2487433"/>
            <a:ext cx="10944225" cy="3686175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6</a:t>
            </a:fld>
            <a:endParaRPr lang="en-IN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75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0857" y="494363"/>
            <a:ext cx="2890102" cy="706964"/>
          </a:xfrm>
        </p:spPr>
        <p:txBody>
          <a:bodyPr/>
          <a:lstStyle/>
          <a:p>
            <a:pPr algn="ctr"/>
            <a:r>
              <a:rPr lang="en-US" b="1" dirty="0" smtClean="0"/>
              <a:t>Teams</a:t>
            </a:r>
            <a:endParaRPr lang="en-IN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172345" y="189875"/>
            <a:ext cx="1887946" cy="873945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698377"/>
              </p:ext>
            </p:extLst>
          </p:nvPr>
        </p:nvGraphicFramePr>
        <p:xfrm>
          <a:off x="141667" y="1338834"/>
          <a:ext cx="11924382" cy="5303520"/>
        </p:xfrm>
        <a:graphic>
          <a:graphicData uri="http://schemas.openxmlformats.org/drawingml/2006/table">
            <a:tbl>
              <a:tblPr/>
              <a:tblGrid>
                <a:gridCol w="1762951"/>
                <a:gridCol w="4314423"/>
                <a:gridCol w="5847008"/>
              </a:tblGrid>
              <a:tr h="31796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Name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Members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Amrita_CEN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Remmiya devi G, Veena P V , Anand Kumar M and Soman K P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Amrita University, Coimbatore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Amrita_Fire_CEN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Barathi Ganesh HB,  Dr. Anand Kumar M, Dr. Soman KP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Tata Consultancy Services, Kochi; Amrita Vishwa Vidyapeetham, Coimbatore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96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JNTUH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Suresh Kumar, L Naveen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JNTU Hyderabad; BVRIT, Hyderabad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JU_KS_Group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Kamal Sarkar, Indra Banerjee, Debanjan Das,  Mamta Kumari ,Prasenjit Biswas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Jadavpur University, Kolkata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Fermi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Vijayasaradhi, Subba Reddy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Institute of Information Technology-Hyderabad (IIIT- H)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Techie-challengers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Raksha Jalan , Nikhil Priyatam Pattisapu, Vasudeva Varma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Institute of Information Technology-Hyderabad (IIIT- H)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0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SSN_NLP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D. Thenmozhi, Dr. P. Mirunalini and Dr. C Aravindan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SSN College of Engineering, Chennai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796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Jainisha Shankhavara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DAIICT, Gandhinagar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965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 Yang,  Teresa Gonçalves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</a:t>
                      </a:r>
                      <a:r>
                        <a:rPr lang="en-IN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Évora</a:t>
                      </a:r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Portugal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7</a:t>
            </a:fld>
            <a:endParaRPr lang="en-IN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9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4825" y="504897"/>
            <a:ext cx="2992043" cy="706964"/>
          </a:xfrm>
        </p:spPr>
        <p:txBody>
          <a:bodyPr/>
          <a:lstStyle/>
          <a:p>
            <a:pPr algn="ctr"/>
            <a:r>
              <a:rPr lang="en-US" b="1" dirty="0" smtClean="0"/>
              <a:t>Results</a:t>
            </a:r>
            <a:endParaRPr lang="en-IN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7716" y="2228043"/>
            <a:ext cx="10026617" cy="42371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723" t="23439" r="16281" b="23777"/>
          <a:stretch/>
        </p:blipFill>
        <p:spPr>
          <a:xfrm>
            <a:off x="312077" y="279117"/>
            <a:ext cx="1887946" cy="873945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8</a:t>
            </a:fld>
            <a:endParaRPr lang="en-IN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308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4825" y="504897"/>
            <a:ext cx="2992043" cy="706964"/>
          </a:xfrm>
        </p:spPr>
        <p:txBody>
          <a:bodyPr/>
          <a:lstStyle/>
          <a:p>
            <a:pPr algn="ctr"/>
            <a:r>
              <a:rPr lang="en-US" b="1" dirty="0" smtClean="0"/>
              <a:t>Results</a:t>
            </a:r>
            <a:endParaRPr lang="en-IN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723" t="23439" r="16281" b="23777"/>
          <a:stretch/>
        </p:blipFill>
        <p:spPr>
          <a:xfrm>
            <a:off x="312077" y="279117"/>
            <a:ext cx="1887946" cy="8739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04" y="2331076"/>
            <a:ext cx="11890870" cy="40834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C726B-E802-4590-91A5-19097D8583AC}" type="slidenum">
              <a:rPr lang="en-IN" smtClean="0"/>
              <a:t>9</a:t>
            </a:fld>
            <a:endParaRPr lang="en-IN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08-12-2016</a:t>
            </a:r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FIRE 2016, ISI, Kolkata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789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594</Words>
  <Application>Microsoft Office PowerPoint</Application>
  <PresentationFormat>Widescreen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Ion Boardroom</vt:lpstr>
      <vt:lpstr>Consumer Health Information Search  @FIRE, 2016</vt:lpstr>
      <vt:lpstr>Motivation</vt:lpstr>
      <vt:lpstr>PowerPoint Presentation</vt:lpstr>
      <vt:lpstr>Challenges</vt:lpstr>
      <vt:lpstr>Task Description</vt:lpstr>
      <vt:lpstr>Task Data</vt:lpstr>
      <vt:lpstr>Teams</vt:lpstr>
      <vt:lpstr>Results</vt:lpstr>
      <vt:lpstr>Results</vt:lpstr>
      <vt:lpstr>Future Directions</vt:lpstr>
      <vt:lpstr>PowerPoint Presentation</vt:lpstr>
    </vt:vector>
  </TitlesOfParts>
  <Company>Xerox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Health Information Search  @FIRE, 2016</dc:title>
  <dc:creator>Sinha, Manjira</dc:creator>
  <cp:lastModifiedBy>Sinha, Manjira</cp:lastModifiedBy>
  <cp:revision>23</cp:revision>
  <dcterms:created xsi:type="dcterms:W3CDTF">2016-12-07T06:06:25Z</dcterms:created>
  <dcterms:modified xsi:type="dcterms:W3CDTF">2016-12-08T07:48:50Z</dcterms:modified>
</cp:coreProperties>
</file>