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11" r:id="rId2"/>
    <p:sldId id="301" r:id="rId3"/>
    <p:sldId id="260" r:id="rId4"/>
    <p:sldId id="398" r:id="rId5"/>
    <p:sldId id="303" r:id="rId6"/>
    <p:sldId id="378" r:id="rId7"/>
    <p:sldId id="384" r:id="rId8"/>
    <p:sldId id="306" r:id="rId9"/>
    <p:sldId id="272" r:id="rId10"/>
    <p:sldId id="345" r:id="rId11"/>
    <p:sldId id="280" r:id="rId12"/>
    <p:sldId id="308" r:id="rId13"/>
    <p:sldId id="354" r:id="rId14"/>
    <p:sldId id="275" r:id="rId15"/>
    <p:sldId id="310" r:id="rId16"/>
    <p:sldId id="362" r:id="rId17"/>
    <p:sldId id="357" r:id="rId18"/>
    <p:sldId id="297" r:id="rId19"/>
    <p:sldId id="315" r:id="rId20"/>
    <p:sldId id="369" r:id="rId21"/>
    <p:sldId id="389" r:id="rId22"/>
    <p:sldId id="372" r:id="rId23"/>
    <p:sldId id="382" r:id="rId24"/>
    <p:sldId id="385" r:id="rId25"/>
    <p:sldId id="387" r:id="rId26"/>
    <p:sldId id="407" r:id="rId27"/>
    <p:sldId id="408" r:id="rId28"/>
    <p:sldId id="388" r:id="rId29"/>
    <p:sldId id="386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410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6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 dirty="0" smtClean="0"/>
              <a:t>OS Requested on TIRA</a:t>
            </a:r>
            <a:endParaRPr lang="en-US" sz="1200" dirty="0"/>
          </a:p>
        </c:rich>
      </c:tx>
      <c:layout>
        <c:manualLayout>
          <c:xMode val="edge"/>
          <c:yMode val="edge"/>
          <c:x val="0.15657870196980472"/>
          <c:y val="0.1673084365059543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5"/>
          </c:dPt>
          <c:dPt>
            <c:idx val="1"/>
            <c:bubble3D val="0"/>
            <c:explosion val="16"/>
          </c:dPt>
          <c:cat>
            <c:strRef>
              <c:f>Sheet1!$A$2:$A$5</c:f>
              <c:strCache>
                <c:ptCount val="4"/>
                <c:pt idx="0">
                  <c:v>Ubuntu 14.0.4 desktop</c:v>
                </c:pt>
                <c:pt idx="1">
                  <c:v>Windows 7</c:v>
                </c:pt>
                <c:pt idx="2">
                  <c:v>Ubunto 12.0.4 Desktop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36454503136433736"/>
          <c:y val="0.70787881116597184"/>
          <c:w val="0.62414235178701671"/>
          <c:h val="0.2685756003040972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D8B03-637A-4510-97B4-27833BB924A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01BE6ED-2496-482C-8E32-9C9454049B1A}">
      <dgm:prSet phldrT="[Text]" custT="1"/>
      <dgm:spPr/>
      <dgm:t>
        <a:bodyPr/>
        <a:lstStyle/>
        <a:p>
          <a:r>
            <a:rPr lang="en-US" sz="1800" dirty="0" smtClean="0"/>
            <a:t>TIRA Platform</a:t>
          </a:r>
          <a:endParaRPr lang="en-US" sz="1800" dirty="0"/>
        </a:p>
      </dgm:t>
    </dgm:pt>
    <dgm:pt modelId="{3D66BC24-19F8-4565-952B-823CD5324314}" type="parTrans" cxnId="{19A78ED4-A9F1-4663-99C2-A3318C196A0F}">
      <dgm:prSet/>
      <dgm:spPr/>
      <dgm:t>
        <a:bodyPr/>
        <a:lstStyle/>
        <a:p>
          <a:endParaRPr lang="en-US"/>
        </a:p>
      </dgm:t>
    </dgm:pt>
    <dgm:pt modelId="{D426ADE2-9EDA-4968-81A9-13E1BBD5661B}" type="sibTrans" cxnId="{19A78ED4-A9F1-4663-99C2-A3318C196A0F}">
      <dgm:prSet/>
      <dgm:spPr/>
      <dgm:t>
        <a:bodyPr/>
        <a:lstStyle/>
        <a:p>
          <a:endParaRPr lang="en-US"/>
        </a:p>
      </dgm:t>
    </dgm:pt>
    <dgm:pt modelId="{987DE391-EC96-422A-BDF3-CC95C643CAC8}">
      <dgm:prSet phldrT="[Text]"/>
      <dgm:spPr/>
      <dgm:t>
        <a:bodyPr/>
        <a:lstStyle/>
        <a:p>
          <a:r>
            <a:rPr lang="en-US" dirty="0" smtClean="0"/>
            <a:t>PD Corpus</a:t>
          </a:r>
          <a:endParaRPr lang="en-US" dirty="0"/>
        </a:p>
      </dgm:t>
    </dgm:pt>
    <dgm:pt modelId="{BD59DA4F-6469-4F5B-B2D6-A4AC80D5BCAA}" type="parTrans" cxnId="{CD35263F-D765-45C2-B96F-BCE00A6EC090}">
      <dgm:prSet/>
      <dgm:spPr/>
      <dgm:t>
        <a:bodyPr/>
        <a:lstStyle/>
        <a:p>
          <a:endParaRPr lang="en-US"/>
        </a:p>
      </dgm:t>
    </dgm:pt>
    <dgm:pt modelId="{7FB61EC3-E569-44FA-97CF-913A7B0D50DB}" type="sibTrans" cxnId="{CD35263F-D765-45C2-B96F-BCE00A6EC090}">
      <dgm:prSet/>
      <dgm:spPr/>
      <dgm:t>
        <a:bodyPr/>
        <a:lstStyle/>
        <a:p>
          <a:endParaRPr lang="en-US"/>
        </a:p>
      </dgm:t>
    </dgm:pt>
    <dgm:pt modelId="{DC010AB2-6A2B-4DBB-8CEB-EC938A354161}">
      <dgm:prSet phldrT="[Text]"/>
      <dgm:spPr/>
      <dgm:t>
        <a:bodyPr/>
        <a:lstStyle/>
        <a:p>
          <a:r>
            <a:rPr lang="en-US" dirty="0" smtClean="0"/>
            <a:t>Plagdet (evaluation measure)</a:t>
          </a:r>
          <a:endParaRPr lang="en-US" dirty="0"/>
        </a:p>
      </dgm:t>
    </dgm:pt>
    <dgm:pt modelId="{346555DE-E652-4D88-9C6D-E1E0C7828AE2}" type="parTrans" cxnId="{184E06D4-337E-4ADB-B968-FD8030601665}">
      <dgm:prSet/>
      <dgm:spPr/>
      <dgm:t>
        <a:bodyPr/>
        <a:lstStyle/>
        <a:p>
          <a:endParaRPr lang="en-US"/>
        </a:p>
      </dgm:t>
    </dgm:pt>
    <dgm:pt modelId="{B25EF030-10D1-4DBE-9A8C-16A8F28150DC}" type="sibTrans" cxnId="{184E06D4-337E-4ADB-B968-FD8030601665}">
      <dgm:prSet/>
      <dgm:spPr/>
      <dgm:t>
        <a:bodyPr/>
        <a:lstStyle/>
        <a:p>
          <a:endParaRPr lang="en-US"/>
        </a:p>
      </dgm:t>
    </dgm:pt>
    <dgm:pt modelId="{B3C9FF93-039B-403D-9DF7-CCBE029500DC}">
      <dgm:prSet phldrT="[Text]" custT="1"/>
      <dgm:spPr/>
      <dgm:t>
        <a:bodyPr/>
        <a:lstStyle/>
        <a:p>
          <a:pPr algn="ctr" rtl="0"/>
          <a:r>
            <a:rPr lang="en-US" sz="1050" dirty="0" smtClean="0"/>
            <a:t>Crowd-Sourcing</a:t>
          </a:r>
          <a:endParaRPr lang="en-US" sz="1050" dirty="0"/>
        </a:p>
      </dgm:t>
    </dgm:pt>
    <dgm:pt modelId="{D9CC8F46-2C39-4762-A3DA-F02A4BA36604}" type="parTrans" cxnId="{FE14BC13-3463-454A-A35D-0994CB76EA55}">
      <dgm:prSet/>
      <dgm:spPr/>
      <dgm:t>
        <a:bodyPr/>
        <a:lstStyle/>
        <a:p>
          <a:endParaRPr lang="en-US"/>
        </a:p>
      </dgm:t>
    </dgm:pt>
    <dgm:pt modelId="{2A657763-C2B3-4A6C-BA9E-06439BA6C072}" type="sibTrans" cxnId="{FE14BC13-3463-454A-A35D-0994CB76EA55}">
      <dgm:prSet/>
      <dgm:spPr/>
      <dgm:t>
        <a:bodyPr/>
        <a:lstStyle/>
        <a:p>
          <a:endParaRPr lang="en-US"/>
        </a:p>
      </dgm:t>
    </dgm:pt>
    <dgm:pt modelId="{FFCEA8E0-3F23-46A0-9ACD-8930529D4215}" type="pres">
      <dgm:prSet presAssocID="{E91D8B03-637A-4510-97B4-27833BB924A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61A8DA-E42B-40FB-9284-CA1D6A2573EB}" type="pres">
      <dgm:prSet presAssocID="{C01BE6ED-2496-482C-8E32-9C9454049B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CD92-2718-4C49-976B-16B4385204F4}" type="pres">
      <dgm:prSet presAssocID="{C01BE6ED-2496-482C-8E32-9C9454049B1A}" presName="gear1srcNode" presStyleLbl="node1" presStyleIdx="0" presStyleCnt="3"/>
      <dgm:spPr/>
      <dgm:t>
        <a:bodyPr/>
        <a:lstStyle/>
        <a:p>
          <a:endParaRPr lang="en-US"/>
        </a:p>
      </dgm:t>
    </dgm:pt>
    <dgm:pt modelId="{38E38EDB-C20F-4956-8B61-E2769F8A813E}" type="pres">
      <dgm:prSet presAssocID="{C01BE6ED-2496-482C-8E32-9C9454049B1A}" presName="gear1dstNode" presStyleLbl="node1" presStyleIdx="0" presStyleCnt="3"/>
      <dgm:spPr/>
      <dgm:t>
        <a:bodyPr/>
        <a:lstStyle/>
        <a:p>
          <a:endParaRPr lang="en-US"/>
        </a:p>
      </dgm:t>
    </dgm:pt>
    <dgm:pt modelId="{011D41B6-21BA-4C99-9BE4-58764B27AC43}" type="pres">
      <dgm:prSet presAssocID="{987DE391-EC96-422A-BDF3-CC95C643CA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254BF-ADCC-4A1D-ACD3-7E50165D0449}" type="pres">
      <dgm:prSet presAssocID="{987DE391-EC96-422A-BDF3-CC95C643CAC8}" presName="gear2srcNode" presStyleLbl="node1" presStyleIdx="1" presStyleCnt="3"/>
      <dgm:spPr/>
      <dgm:t>
        <a:bodyPr/>
        <a:lstStyle/>
        <a:p>
          <a:endParaRPr lang="en-US"/>
        </a:p>
      </dgm:t>
    </dgm:pt>
    <dgm:pt modelId="{5B7EAB89-4221-47E0-B3EF-5C9255360909}" type="pres">
      <dgm:prSet presAssocID="{987DE391-EC96-422A-BDF3-CC95C643CAC8}" presName="gear2dstNode" presStyleLbl="node1" presStyleIdx="1" presStyleCnt="3"/>
      <dgm:spPr/>
      <dgm:t>
        <a:bodyPr/>
        <a:lstStyle/>
        <a:p>
          <a:endParaRPr lang="en-US"/>
        </a:p>
      </dgm:t>
    </dgm:pt>
    <dgm:pt modelId="{499180E8-41DB-45E9-86B1-F31DAE4A77E4}" type="pres">
      <dgm:prSet presAssocID="{987DE391-EC96-422A-BDF3-CC95C643CAC8}" presName="gear2ch" presStyleLbl="fgAcc1" presStyleIdx="0" presStyleCnt="1" custScaleX="107905" custScaleY="46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E8A9-5265-468A-9920-F0FB9FAEAAB2}" type="pres">
      <dgm:prSet presAssocID="{DC010AB2-6A2B-4DBB-8CEB-EC938A354161}" presName="gear3" presStyleLbl="node1" presStyleIdx="2" presStyleCnt="3"/>
      <dgm:spPr/>
      <dgm:t>
        <a:bodyPr/>
        <a:lstStyle/>
        <a:p>
          <a:endParaRPr lang="en-US"/>
        </a:p>
      </dgm:t>
    </dgm:pt>
    <dgm:pt modelId="{18367C19-9721-46A4-BC74-9082AA6CF2D3}" type="pres">
      <dgm:prSet presAssocID="{DC010AB2-6A2B-4DBB-8CEB-EC938A35416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D645F-F907-4A0C-9C89-035D65250D00}" type="pres">
      <dgm:prSet presAssocID="{DC010AB2-6A2B-4DBB-8CEB-EC938A354161}" presName="gear3srcNode" presStyleLbl="node1" presStyleIdx="2" presStyleCnt="3"/>
      <dgm:spPr/>
      <dgm:t>
        <a:bodyPr/>
        <a:lstStyle/>
        <a:p>
          <a:endParaRPr lang="en-US"/>
        </a:p>
      </dgm:t>
    </dgm:pt>
    <dgm:pt modelId="{E6E9EA6F-86D9-4B41-9310-031D169F273F}" type="pres">
      <dgm:prSet presAssocID="{DC010AB2-6A2B-4DBB-8CEB-EC938A354161}" presName="gear3dstNode" presStyleLbl="node1" presStyleIdx="2" presStyleCnt="3"/>
      <dgm:spPr/>
      <dgm:t>
        <a:bodyPr/>
        <a:lstStyle/>
        <a:p>
          <a:endParaRPr lang="en-US"/>
        </a:p>
      </dgm:t>
    </dgm:pt>
    <dgm:pt modelId="{57F54850-FC4A-4CF1-BBEE-D2972C2C8751}" type="pres">
      <dgm:prSet presAssocID="{D426ADE2-9EDA-4968-81A9-13E1BBD5661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577FFEA-DEB3-4657-8970-2F3DEF60F832}" type="pres">
      <dgm:prSet presAssocID="{7FB61EC3-E569-44FA-97CF-913A7B0D50D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385F48E-E646-4BFA-9DDB-05FD93FBD7D1}" type="pres">
      <dgm:prSet presAssocID="{B25EF030-10D1-4DBE-9A8C-16A8F28150D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186D53C-BF21-4931-A701-ED4A508C2F23}" type="presOf" srcId="{C01BE6ED-2496-482C-8E32-9C9454049B1A}" destId="{4961A8DA-E42B-40FB-9284-CA1D6A2573EB}" srcOrd="0" destOrd="0" presId="urn:microsoft.com/office/officeart/2005/8/layout/gear1"/>
    <dgm:cxn modelId="{0B94D6E6-071A-403A-B6DF-7017E303E7D8}" type="presOf" srcId="{C01BE6ED-2496-482C-8E32-9C9454049B1A}" destId="{38E38EDB-C20F-4956-8B61-E2769F8A813E}" srcOrd="2" destOrd="0" presId="urn:microsoft.com/office/officeart/2005/8/layout/gear1"/>
    <dgm:cxn modelId="{DC384F17-4A51-4EA3-916C-E1812FADF29D}" type="presOf" srcId="{DC010AB2-6A2B-4DBB-8CEB-EC938A354161}" destId="{18367C19-9721-46A4-BC74-9082AA6CF2D3}" srcOrd="1" destOrd="0" presId="urn:microsoft.com/office/officeart/2005/8/layout/gear1"/>
    <dgm:cxn modelId="{19A78ED4-A9F1-4663-99C2-A3318C196A0F}" srcId="{E91D8B03-637A-4510-97B4-27833BB924A5}" destId="{C01BE6ED-2496-482C-8E32-9C9454049B1A}" srcOrd="0" destOrd="0" parTransId="{3D66BC24-19F8-4565-952B-823CD5324314}" sibTransId="{D426ADE2-9EDA-4968-81A9-13E1BBD5661B}"/>
    <dgm:cxn modelId="{A441EEF8-7C80-4DCF-B2DE-1E2CACE270D0}" type="presOf" srcId="{987DE391-EC96-422A-BDF3-CC95C643CAC8}" destId="{3D8254BF-ADCC-4A1D-ACD3-7E50165D0449}" srcOrd="1" destOrd="0" presId="urn:microsoft.com/office/officeart/2005/8/layout/gear1"/>
    <dgm:cxn modelId="{5B2AC1B6-387B-45C0-8BE9-0FB5B069FEC6}" type="presOf" srcId="{987DE391-EC96-422A-BDF3-CC95C643CAC8}" destId="{011D41B6-21BA-4C99-9BE4-58764B27AC43}" srcOrd="0" destOrd="0" presId="urn:microsoft.com/office/officeart/2005/8/layout/gear1"/>
    <dgm:cxn modelId="{8DC12868-597C-4D58-8A24-59F626E45D6F}" type="presOf" srcId="{DC010AB2-6A2B-4DBB-8CEB-EC938A354161}" destId="{E6E9EA6F-86D9-4B41-9310-031D169F273F}" srcOrd="3" destOrd="0" presId="urn:microsoft.com/office/officeart/2005/8/layout/gear1"/>
    <dgm:cxn modelId="{FE14BC13-3463-454A-A35D-0994CB76EA55}" srcId="{987DE391-EC96-422A-BDF3-CC95C643CAC8}" destId="{B3C9FF93-039B-403D-9DF7-CCBE029500DC}" srcOrd="0" destOrd="0" parTransId="{D9CC8F46-2C39-4762-A3DA-F02A4BA36604}" sibTransId="{2A657763-C2B3-4A6C-BA9E-06439BA6C072}"/>
    <dgm:cxn modelId="{8E9E7496-E89D-4D39-8528-D7C259DCDC90}" type="presOf" srcId="{E91D8B03-637A-4510-97B4-27833BB924A5}" destId="{FFCEA8E0-3F23-46A0-9ACD-8930529D4215}" srcOrd="0" destOrd="0" presId="urn:microsoft.com/office/officeart/2005/8/layout/gear1"/>
    <dgm:cxn modelId="{184E06D4-337E-4ADB-B968-FD8030601665}" srcId="{E91D8B03-637A-4510-97B4-27833BB924A5}" destId="{DC010AB2-6A2B-4DBB-8CEB-EC938A354161}" srcOrd="2" destOrd="0" parTransId="{346555DE-E652-4D88-9C6D-E1E0C7828AE2}" sibTransId="{B25EF030-10D1-4DBE-9A8C-16A8F28150DC}"/>
    <dgm:cxn modelId="{088A8B6F-8535-4F5D-93C2-05AC356626C5}" type="presOf" srcId="{7FB61EC3-E569-44FA-97CF-913A7B0D50DB}" destId="{E577FFEA-DEB3-4657-8970-2F3DEF60F832}" srcOrd="0" destOrd="0" presId="urn:microsoft.com/office/officeart/2005/8/layout/gear1"/>
    <dgm:cxn modelId="{9BAE9AE4-354E-49FC-8B7B-3CBD692F2E2E}" type="presOf" srcId="{DC010AB2-6A2B-4DBB-8CEB-EC938A354161}" destId="{F6D3E8A9-5265-468A-9920-F0FB9FAEAAB2}" srcOrd="0" destOrd="0" presId="urn:microsoft.com/office/officeart/2005/8/layout/gear1"/>
    <dgm:cxn modelId="{CD35263F-D765-45C2-B96F-BCE00A6EC090}" srcId="{E91D8B03-637A-4510-97B4-27833BB924A5}" destId="{987DE391-EC96-422A-BDF3-CC95C643CAC8}" srcOrd="1" destOrd="0" parTransId="{BD59DA4F-6469-4F5B-B2D6-A4AC80D5BCAA}" sibTransId="{7FB61EC3-E569-44FA-97CF-913A7B0D50DB}"/>
    <dgm:cxn modelId="{28E00C74-6DF9-4CAB-8E1A-BC22794C7568}" type="presOf" srcId="{987DE391-EC96-422A-BDF3-CC95C643CAC8}" destId="{5B7EAB89-4221-47E0-B3EF-5C9255360909}" srcOrd="2" destOrd="0" presId="urn:microsoft.com/office/officeart/2005/8/layout/gear1"/>
    <dgm:cxn modelId="{2999C587-ACD5-44B7-9878-FEF4A86F7C90}" type="presOf" srcId="{DC010AB2-6A2B-4DBB-8CEB-EC938A354161}" destId="{098D645F-F907-4A0C-9C89-035D65250D00}" srcOrd="2" destOrd="0" presId="urn:microsoft.com/office/officeart/2005/8/layout/gear1"/>
    <dgm:cxn modelId="{BD003230-6FE8-47A7-81F6-FA0CC21A9B7F}" type="presOf" srcId="{D426ADE2-9EDA-4968-81A9-13E1BBD5661B}" destId="{57F54850-FC4A-4CF1-BBEE-D2972C2C8751}" srcOrd="0" destOrd="0" presId="urn:microsoft.com/office/officeart/2005/8/layout/gear1"/>
    <dgm:cxn modelId="{B12DBA02-D6EA-4CE4-8AA2-E8FC50ED5095}" type="presOf" srcId="{C01BE6ED-2496-482C-8E32-9C9454049B1A}" destId="{EBBBCD92-2718-4C49-976B-16B4385204F4}" srcOrd="1" destOrd="0" presId="urn:microsoft.com/office/officeart/2005/8/layout/gear1"/>
    <dgm:cxn modelId="{C8CCC48E-7225-4570-B538-D83DF2128638}" type="presOf" srcId="{B3C9FF93-039B-403D-9DF7-CCBE029500DC}" destId="{499180E8-41DB-45E9-86B1-F31DAE4A77E4}" srcOrd="0" destOrd="0" presId="urn:microsoft.com/office/officeart/2005/8/layout/gear1"/>
    <dgm:cxn modelId="{929C7DBE-E4BA-451E-ABF8-E285F59B6A71}" type="presOf" srcId="{B25EF030-10D1-4DBE-9A8C-16A8F28150DC}" destId="{A385F48E-E646-4BFA-9DDB-05FD93FBD7D1}" srcOrd="0" destOrd="0" presId="urn:microsoft.com/office/officeart/2005/8/layout/gear1"/>
    <dgm:cxn modelId="{5A82BE44-7ED5-4726-9D86-97A90B76BE7C}" type="presParOf" srcId="{FFCEA8E0-3F23-46A0-9ACD-8930529D4215}" destId="{4961A8DA-E42B-40FB-9284-CA1D6A2573EB}" srcOrd="0" destOrd="0" presId="urn:microsoft.com/office/officeart/2005/8/layout/gear1"/>
    <dgm:cxn modelId="{27DB8881-C0C8-4A21-9ABD-657E55758676}" type="presParOf" srcId="{FFCEA8E0-3F23-46A0-9ACD-8930529D4215}" destId="{EBBBCD92-2718-4C49-976B-16B4385204F4}" srcOrd="1" destOrd="0" presId="urn:microsoft.com/office/officeart/2005/8/layout/gear1"/>
    <dgm:cxn modelId="{5F363E98-B8C7-4A9F-B522-3B4D1BDAF389}" type="presParOf" srcId="{FFCEA8E0-3F23-46A0-9ACD-8930529D4215}" destId="{38E38EDB-C20F-4956-8B61-E2769F8A813E}" srcOrd="2" destOrd="0" presId="urn:microsoft.com/office/officeart/2005/8/layout/gear1"/>
    <dgm:cxn modelId="{8B71D5EA-D34D-499C-ADD2-CA260FF3C235}" type="presParOf" srcId="{FFCEA8E0-3F23-46A0-9ACD-8930529D4215}" destId="{011D41B6-21BA-4C99-9BE4-58764B27AC43}" srcOrd="3" destOrd="0" presId="urn:microsoft.com/office/officeart/2005/8/layout/gear1"/>
    <dgm:cxn modelId="{28ED6F4D-67CF-48CF-8372-FC3D43F5446E}" type="presParOf" srcId="{FFCEA8E0-3F23-46A0-9ACD-8930529D4215}" destId="{3D8254BF-ADCC-4A1D-ACD3-7E50165D0449}" srcOrd="4" destOrd="0" presId="urn:microsoft.com/office/officeart/2005/8/layout/gear1"/>
    <dgm:cxn modelId="{0457FB4B-1E81-4E92-9E14-27A96BE64133}" type="presParOf" srcId="{FFCEA8E0-3F23-46A0-9ACD-8930529D4215}" destId="{5B7EAB89-4221-47E0-B3EF-5C9255360909}" srcOrd="5" destOrd="0" presId="urn:microsoft.com/office/officeart/2005/8/layout/gear1"/>
    <dgm:cxn modelId="{6844B071-8A37-4B09-881A-B19B646B5DE8}" type="presParOf" srcId="{FFCEA8E0-3F23-46A0-9ACD-8930529D4215}" destId="{499180E8-41DB-45E9-86B1-F31DAE4A77E4}" srcOrd="6" destOrd="0" presId="urn:microsoft.com/office/officeart/2005/8/layout/gear1"/>
    <dgm:cxn modelId="{66DA5C34-3C1F-4A8D-92F0-A63FAEECACA3}" type="presParOf" srcId="{FFCEA8E0-3F23-46A0-9ACD-8930529D4215}" destId="{F6D3E8A9-5265-468A-9920-F0FB9FAEAAB2}" srcOrd="7" destOrd="0" presId="urn:microsoft.com/office/officeart/2005/8/layout/gear1"/>
    <dgm:cxn modelId="{CB859618-DAFC-4315-94BB-9454743349C0}" type="presParOf" srcId="{FFCEA8E0-3F23-46A0-9ACD-8930529D4215}" destId="{18367C19-9721-46A4-BC74-9082AA6CF2D3}" srcOrd="8" destOrd="0" presId="urn:microsoft.com/office/officeart/2005/8/layout/gear1"/>
    <dgm:cxn modelId="{4AE0A291-D197-4EB6-86A7-D23A343727ED}" type="presParOf" srcId="{FFCEA8E0-3F23-46A0-9ACD-8930529D4215}" destId="{098D645F-F907-4A0C-9C89-035D65250D00}" srcOrd="9" destOrd="0" presId="urn:microsoft.com/office/officeart/2005/8/layout/gear1"/>
    <dgm:cxn modelId="{F2C6D4DD-32FA-49AC-A16B-2651388182D6}" type="presParOf" srcId="{FFCEA8E0-3F23-46A0-9ACD-8930529D4215}" destId="{E6E9EA6F-86D9-4B41-9310-031D169F273F}" srcOrd="10" destOrd="0" presId="urn:microsoft.com/office/officeart/2005/8/layout/gear1"/>
    <dgm:cxn modelId="{B4CE0BC9-4C81-4B2F-BD5C-6C940114EF96}" type="presParOf" srcId="{FFCEA8E0-3F23-46A0-9ACD-8930529D4215}" destId="{57F54850-FC4A-4CF1-BBEE-D2972C2C8751}" srcOrd="11" destOrd="0" presId="urn:microsoft.com/office/officeart/2005/8/layout/gear1"/>
    <dgm:cxn modelId="{712198EB-D0ED-4C14-AADA-53B2630E0C4C}" type="presParOf" srcId="{FFCEA8E0-3F23-46A0-9ACD-8930529D4215}" destId="{E577FFEA-DEB3-4657-8970-2F3DEF60F832}" srcOrd="12" destOrd="0" presId="urn:microsoft.com/office/officeart/2005/8/layout/gear1"/>
    <dgm:cxn modelId="{9A5412F4-97F7-4574-9056-4BDEBFE0E3A5}" type="presParOf" srcId="{FFCEA8E0-3F23-46A0-9ACD-8930529D4215}" destId="{A385F48E-E646-4BFA-9DDB-05FD93FBD7D1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1A8DA-E42B-40FB-9284-CA1D6A2573EB}">
      <dsp:nvSpPr>
        <dsp:cNvPr id="0" name=""/>
        <dsp:cNvSpPr/>
      </dsp:nvSpPr>
      <dsp:spPr>
        <a:xfrm>
          <a:off x="2490547" y="1643480"/>
          <a:ext cx="2008699" cy="20086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TIRA Platform</a:t>
          </a:r>
          <a:endParaRPr lang="en-US" sz="1800" kern="1200" dirty="0"/>
        </a:p>
      </dsp:txBody>
      <dsp:txXfrm>
        <a:off x="2894385" y="2114008"/>
        <a:ext cx="1201023" cy="1032513"/>
      </dsp:txXfrm>
    </dsp:sp>
    <dsp:sp modelId="{011D41B6-21BA-4C99-9BE4-58764B27AC43}">
      <dsp:nvSpPr>
        <dsp:cNvPr id="0" name=""/>
        <dsp:cNvSpPr/>
      </dsp:nvSpPr>
      <dsp:spPr>
        <a:xfrm>
          <a:off x="1321850" y="1168697"/>
          <a:ext cx="1460872" cy="146087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PD Corpus</a:t>
          </a:r>
          <a:endParaRPr lang="en-US" sz="1300" kern="1200" dirty="0"/>
        </a:p>
      </dsp:txBody>
      <dsp:txXfrm>
        <a:off x="1689629" y="1538699"/>
        <a:ext cx="725314" cy="720868"/>
      </dsp:txXfrm>
    </dsp:sp>
    <dsp:sp modelId="{499180E8-41DB-45E9-86B1-F31DAE4A77E4}">
      <dsp:nvSpPr>
        <dsp:cNvPr id="0" name=""/>
        <dsp:cNvSpPr/>
      </dsp:nvSpPr>
      <dsp:spPr>
        <a:xfrm>
          <a:off x="796543" y="2324760"/>
          <a:ext cx="1379309" cy="35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ctr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Crowd-Sourcing</a:t>
          </a:r>
          <a:endParaRPr lang="en-US" sz="1050" kern="1200" dirty="0"/>
        </a:p>
      </dsp:txBody>
      <dsp:txXfrm>
        <a:off x="806910" y="2335127"/>
        <a:ext cx="1358575" cy="333232"/>
      </dsp:txXfrm>
    </dsp:sp>
    <dsp:sp modelId="{F6D3E8A9-5265-468A-9920-F0FB9FAEAAB2}">
      <dsp:nvSpPr>
        <dsp:cNvPr id="0" name=""/>
        <dsp:cNvSpPr/>
      </dsp:nvSpPr>
      <dsp:spPr>
        <a:xfrm rot="20700000">
          <a:off x="2140087" y="160845"/>
          <a:ext cx="1431356" cy="14313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Plagdet (evaluation measure)</a:t>
          </a:r>
          <a:endParaRPr lang="en-US" sz="1300" kern="1200" dirty="0"/>
        </a:p>
      </dsp:txBody>
      <dsp:txXfrm rot="-20700000">
        <a:off x="2454025" y="474783"/>
        <a:ext cx="803479" cy="803479"/>
      </dsp:txXfrm>
    </dsp:sp>
    <dsp:sp modelId="{57F54850-FC4A-4CF1-BBEE-D2972C2C8751}">
      <dsp:nvSpPr>
        <dsp:cNvPr id="0" name=""/>
        <dsp:cNvSpPr/>
      </dsp:nvSpPr>
      <dsp:spPr>
        <a:xfrm>
          <a:off x="2330232" y="1343690"/>
          <a:ext cx="2571134" cy="2571134"/>
        </a:xfrm>
        <a:prstGeom prst="circularArrow">
          <a:avLst>
            <a:gd name="adj1" fmla="val 4687"/>
            <a:gd name="adj2" fmla="val 299029"/>
            <a:gd name="adj3" fmla="val 2501820"/>
            <a:gd name="adj4" fmla="val 158925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7FFEA-DEB3-4657-8970-2F3DEF60F832}">
      <dsp:nvSpPr>
        <dsp:cNvPr id="0" name=""/>
        <dsp:cNvSpPr/>
      </dsp:nvSpPr>
      <dsp:spPr>
        <a:xfrm>
          <a:off x="1063132" y="847788"/>
          <a:ext cx="1868090" cy="18680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5F48E-E646-4BFA-9DDB-05FD93FBD7D1}">
      <dsp:nvSpPr>
        <dsp:cNvPr id="0" name=""/>
        <dsp:cNvSpPr/>
      </dsp:nvSpPr>
      <dsp:spPr>
        <a:xfrm>
          <a:off x="1808999" y="-150349"/>
          <a:ext cx="2014177" cy="20141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5A81-546A-45F4-BE5C-BEEF583526F6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6557-9A25-4470-B758-A06C7CA0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23DC-5D37-47AC-B041-0F5216123DFA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E951-87AD-4E17-B326-D04734CB5760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FE58-8AEC-4607-BC10-24D1FFF21D4C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8CE-CB71-494C-BD30-E6026F3041C7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4598-224A-4EAD-85CC-D75FC26B29EE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6547-4663-4833-AAE6-535125AA6EB5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E9A-3598-4AFD-BB11-17415EC2CA71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4AF2-6855-44F9-9919-E25FF3E43518}" type="datetime1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C786-C32F-456A-A8C1-2EBBCDB6ACB4}" type="datetime1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C3DD-AC71-4332-904A-5EA746F20B71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B5BC-8338-4F8F-A1B9-3DEED751F965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E205-24DE-4CDE-9F4F-BBCC38FFBFA7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80512" cy="6885384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Subtask #1: Plagiarism Detection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To </a:t>
            </a:r>
            <a:r>
              <a:rPr lang="en-US" sz="2000" dirty="0"/>
              <a:t>identify the similarity of text fragments between the pairs of suspicious document and the sources documents.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Subtask #2: Text Alignment Corpus Construction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/>
              </a:rPr>
              <a:t>The construction of </a:t>
            </a:r>
            <a:r>
              <a:rPr lang="en-US" sz="2000" u="sng" dirty="0" smtClean="0">
                <a:latin typeface="Calibri"/>
              </a:rPr>
              <a:t>text alignment</a:t>
            </a:r>
            <a:r>
              <a:rPr lang="en-US" sz="2000" dirty="0" smtClean="0">
                <a:latin typeface="Calibri"/>
              </a:rPr>
              <a:t> plagiarism detection corpus. </a:t>
            </a:r>
            <a:r>
              <a:rPr lang="en-US" sz="2000" dirty="0"/>
              <a:t>The corpus would be Persian mono-lingual or bi-lingual with the compound of Persian and any other languages.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/>
              </a:rPr>
              <a:t>The main objectives are: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u="sng" dirty="0" smtClean="0">
                <a:latin typeface="Calibri"/>
              </a:rPr>
              <a:t>Validating</a:t>
            </a:r>
            <a:r>
              <a:rPr lang="en-US" sz="1800" dirty="0" smtClean="0">
                <a:latin typeface="Calibri"/>
              </a:rPr>
              <a:t> of Persian PD corpora. 	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/>
              </a:rPr>
              <a:t>To evaluate submitted corpora in order to </a:t>
            </a:r>
            <a:r>
              <a:rPr lang="en-US" sz="1800" u="sng" dirty="0" smtClean="0">
                <a:latin typeface="Calibri"/>
              </a:rPr>
              <a:t>rank</a:t>
            </a:r>
            <a:r>
              <a:rPr lang="en-US" sz="1800" dirty="0" smtClean="0">
                <a:latin typeface="Calibri"/>
              </a:rPr>
              <a:t> them based on their quality. 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/>
              </a:rPr>
              <a:t>The proposed </a:t>
            </a:r>
            <a:r>
              <a:rPr lang="en-US" sz="1800" u="sng" dirty="0" smtClean="0">
                <a:latin typeface="Calibri"/>
              </a:rPr>
              <a:t>PD systems </a:t>
            </a:r>
            <a:r>
              <a:rPr lang="en-US" sz="1800" dirty="0" smtClean="0">
                <a:latin typeface="Calibri"/>
              </a:rPr>
              <a:t>of subtask#1 </a:t>
            </a:r>
            <a:r>
              <a:rPr lang="en-US" sz="1800" dirty="0" smtClean="0">
                <a:latin typeface="Calibri"/>
              </a:rPr>
              <a:t>would be run on submitted corpora. </a:t>
            </a:r>
            <a:endParaRPr lang="en-US" sz="1800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Shared task Description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F778C76-04CF-4AFE-B956-A3914101F1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>
                <a:cs typeface="Times New Roman" pitchFamily="18" charset="0"/>
              </a:rPr>
              <a:t>How to evaluate the corpora?</a:t>
            </a:r>
          </a:p>
          <a:p>
            <a:pPr marL="342900" lvl="1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Finding some quality measures</a:t>
            </a:r>
          </a:p>
          <a:p>
            <a:pPr lvl="2" algn="just"/>
            <a:r>
              <a:rPr lang="en-US" sz="2000" dirty="0" smtClean="0">
                <a:cs typeface="Times New Roman" pitchFamily="18" charset="0"/>
              </a:rPr>
              <a:t>Versatility in types of obfuscation</a:t>
            </a:r>
          </a:p>
          <a:p>
            <a:pPr lvl="2" algn="just"/>
            <a:r>
              <a:rPr lang="en-US" sz="2000" dirty="0" smtClean="0">
                <a:cs typeface="Times New Roman" pitchFamily="18" charset="0"/>
              </a:rPr>
              <a:t>Tag correctness</a:t>
            </a:r>
          </a:p>
          <a:p>
            <a:pPr lvl="2" algn="just"/>
            <a:r>
              <a:rPr lang="en-US" sz="2000" dirty="0" smtClean="0">
                <a:cs typeface="Times New Roman" pitchFamily="18" charset="0"/>
              </a:rPr>
              <a:t>Size of the corpus </a:t>
            </a:r>
          </a:p>
          <a:p>
            <a:pPr lvl="2" algn="just"/>
            <a:r>
              <a:rPr lang="en-US" sz="2000" dirty="0" smtClean="0">
                <a:cs typeface="Times New Roman" pitchFamily="18" charset="0"/>
              </a:rPr>
              <a:t>Topic versatility </a:t>
            </a:r>
          </a:p>
          <a:p>
            <a:pPr lvl="2" algn="just"/>
            <a:r>
              <a:rPr lang="en-US" sz="2000" dirty="0" smtClean="0">
                <a:cs typeface="Times New Roman" pitchFamily="18" charset="0"/>
              </a:rPr>
              <a:t>Existence of Real plagiarism  (are they run a near duplicate code?)</a:t>
            </a:r>
          </a:p>
          <a:p>
            <a:pPr marL="914400" lvl="2" indent="0" algn="just"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marL="342900" lvl="1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Corpora ownership</a:t>
            </a:r>
            <a:endParaRPr lang="en-US" dirty="0" smtClean="0">
              <a:cs typeface="Times New Roman" pitchFamily="18" charset="0"/>
            </a:endParaRPr>
          </a:p>
          <a:p>
            <a:pPr lvl="2" algn="just">
              <a:spcAft>
                <a:spcPts val="1200"/>
              </a:spcAft>
            </a:pPr>
            <a:r>
              <a:rPr lang="en-US" sz="2000" dirty="0">
                <a:cs typeface="Times New Roman" pitchFamily="18" charset="0"/>
              </a:rPr>
              <a:t>Writing terms and </a:t>
            </a:r>
            <a:r>
              <a:rPr lang="en-US" sz="2000" dirty="0" smtClean="0">
                <a:cs typeface="Times New Roman" pitchFamily="18" charset="0"/>
              </a:rPr>
              <a:t>conditions</a:t>
            </a:r>
          </a:p>
          <a:p>
            <a:pPr lvl="2" algn="just">
              <a:spcAft>
                <a:spcPts val="1200"/>
              </a:spcAft>
            </a:pPr>
            <a:r>
              <a:rPr lang="en-US" sz="2000" dirty="0" smtClean="0">
                <a:cs typeface="Times New Roman" pitchFamily="18" charset="0"/>
              </a:rPr>
              <a:t>Granting </a:t>
            </a:r>
            <a:r>
              <a:rPr lang="en-US" sz="2000" dirty="0">
                <a:cs typeface="Times New Roman" pitchFamily="18" charset="0"/>
              </a:rPr>
              <a:t>o</a:t>
            </a:r>
            <a:r>
              <a:rPr lang="en-US" sz="2000" dirty="0" smtClean="0">
                <a:cs typeface="Times New Roman" pitchFamily="18" charset="0"/>
              </a:rPr>
              <a:t>pen source corpora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Main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subtask)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A68FCDDF-A40A-4502-B53C-67AE8B6D40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8" y="1249848"/>
            <a:ext cx="6821760" cy="505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Launching the shared task website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7FDE889B-4DE0-480E-9810-5C40C45397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Email of CFP to all role players in Iran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Sending CFP to Iranian Students in Universities Overseas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/>
                <a:cs typeface="Times New Roman" pitchFamily="18" charset="0"/>
              </a:rPr>
              <a:t>FIRE mailing 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/>
                <a:cs typeface="Times New Roman" pitchFamily="18" charset="0"/>
              </a:rPr>
              <a:t>CLEF mailing 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err="1" smtClean="0">
                <a:latin typeface="Calibri"/>
                <a:cs typeface="Times New Roman" pitchFamily="18" charset="0"/>
              </a:rPr>
              <a:t>Dbworld</a:t>
            </a:r>
            <a:r>
              <a:rPr lang="en-US" sz="2000" dirty="0" smtClean="0">
                <a:latin typeface="Calibri"/>
                <a:cs typeface="Times New Roman" pitchFamily="18" charset="0"/>
              </a:rPr>
              <a:t> mailing 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/>
                <a:cs typeface="Times New Roman" pitchFamily="18" charset="0"/>
              </a:rPr>
              <a:t>Corpora-list mailing 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/>
                <a:cs typeface="Times New Roman" pitchFamily="18" charset="0"/>
              </a:rPr>
              <a:t>PAN-</a:t>
            </a:r>
            <a:r>
              <a:rPr lang="en-US" sz="2000" dirty="0" err="1" smtClean="0">
                <a:latin typeface="Calibri"/>
                <a:cs typeface="Times New Roman" pitchFamily="18" charset="0"/>
              </a:rPr>
              <a:t>AraPlagDet</a:t>
            </a:r>
            <a:r>
              <a:rPr lang="en-US" sz="2000" dirty="0" smtClean="0">
                <a:latin typeface="Calibri"/>
                <a:cs typeface="Times New Roman" pitchFamily="18" charset="0"/>
              </a:rPr>
              <a:t> mailing 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/>
                <a:cs typeface="Times New Roman" pitchFamily="18" charset="0"/>
              </a:rPr>
              <a:t>Related NLP groups in </a:t>
            </a:r>
            <a:r>
              <a:rPr lang="en-US" sz="2000" dirty="0" err="1" smtClean="0">
                <a:latin typeface="Calibri"/>
                <a:cs typeface="Times New Roman" pitchFamily="18" charset="0"/>
              </a:rPr>
              <a:t>Linkedin</a:t>
            </a:r>
            <a:endParaRPr lang="en-US" sz="2000" dirty="0" smtClean="0">
              <a:latin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Call for Participation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524105" cy="290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3E8C7A20-BD46-439C-AC88-307EAEF238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C306CC7-5773-4839-983B-3855B0D8918E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 descr=" 3"/>
          <p:cNvSpPr txBox="1">
            <a:spLocks/>
          </p:cNvSpPr>
          <p:nvPr/>
        </p:nvSpPr>
        <p:spPr>
          <a:xfrm>
            <a:off x="381000" y="12954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A total of 31 Teams were registered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Iran (23)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USA (1)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United Kingdom (2)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Germany (1)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Ukraine (1)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India (2)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Egypt (1)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Eleven teams in the final stage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80940" y="2060848"/>
            <a:ext cx="4639532" cy="3988404"/>
            <a:chOff x="10363200" y="304800"/>
            <a:chExt cx="8229600" cy="6172200"/>
          </a:xfrm>
        </p:grpSpPr>
        <p:sp>
          <p:nvSpPr>
            <p:cNvPr id="14" name="Rectangle 13"/>
            <p:cNvSpPr/>
            <p:nvPr/>
          </p:nvSpPr>
          <p:spPr>
            <a:xfrm>
              <a:off x="10363200" y="304800"/>
              <a:ext cx="82296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515600" y="485776"/>
              <a:ext cx="7932738" cy="5803900"/>
              <a:chOff x="949325" y="968375"/>
              <a:chExt cx="7932738" cy="58039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49325" y="968375"/>
                <a:ext cx="7932738" cy="5803900"/>
                <a:chOff x="949325" y="968375"/>
                <a:chExt cx="7932738" cy="580390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949325" y="968375"/>
                  <a:ext cx="7932738" cy="5803900"/>
                  <a:chOff x="949325" y="968375"/>
                  <a:chExt cx="7932738" cy="5803900"/>
                </a:xfrm>
              </p:grpSpPr>
              <p:pic>
                <p:nvPicPr>
                  <p:cNvPr id="38" name="Picture 4" descr="ran map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40000" contrast="-5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76400" y="968375"/>
                    <a:ext cx="6400800" cy="5803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151048" y="1323957"/>
                    <a:ext cx="1558756" cy="4048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defTabSz="1708150"/>
                    <a:r>
                      <a:rPr lang="en-US" sz="1050" b="1" dirty="0">
                        <a:solidFill>
                          <a:srgbClr val="5F5F5F"/>
                        </a:solidFill>
                      </a:rPr>
                      <a:t>Caspian Sea</a:t>
                    </a:r>
                  </a:p>
                </p:txBody>
              </p:sp>
              <p:sp>
                <p:nvSpPr>
                  <p:cNvPr id="40" name="Rectangle 77"/>
                  <p:cNvSpPr>
                    <a:spLocks noChangeArrowheads="1"/>
                  </p:cNvSpPr>
                  <p:nvPr/>
                </p:nvSpPr>
                <p:spPr bwMode="auto">
                  <a:xfrm rot="2176815">
                    <a:off x="7392988" y="2708275"/>
                    <a:ext cx="1120775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defTabSz="1708150"/>
                    <a:r>
                      <a:rPr lang="en-US" sz="1400">
                        <a:solidFill>
                          <a:srgbClr val="C0C0C0"/>
                        </a:solidFill>
                        <a:cs typeface="Arial" pitchFamily="34" charset="0"/>
                      </a:rPr>
                      <a:t>Afghanistan</a:t>
                    </a:r>
                  </a:p>
                </p:txBody>
              </p:sp>
              <p:sp>
                <p:nvSpPr>
                  <p:cNvPr id="41" name="Rectangle 78"/>
                  <p:cNvSpPr>
                    <a:spLocks noChangeArrowheads="1"/>
                  </p:cNvSpPr>
                  <p:nvPr/>
                </p:nvSpPr>
                <p:spPr bwMode="auto">
                  <a:xfrm rot="20315259">
                    <a:off x="8016875" y="4371975"/>
                    <a:ext cx="865188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defTabSz="1708150"/>
                    <a:r>
                      <a:rPr lang="en-US" sz="1400">
                        <a:solidFill>
                          <a:srgbClr val="C0C0C0"/>
                        </a:solidFill>
                        <a:cs typeface="Arial" pitchFamily="34" charset="0"/>
                      </a:rPr>
                      <a:t>Pakistan</a:t>
                    </a:r>
                  </a:p>
                </p:txBody>
              </p:sp>
              <p:sp>
                <p:nvSpPr>
                  <p:cNvPr id="42" name="Rectangle 79"/>
                  <p:cNvSpPr>
                    <a:spLocks noChangeArrowheads="1"/>
                  </p:cNvSpPr>
                  <p:nvPr/>
                </p:nvSpPr>
                <p:spPr bwMode="auto">
                  <a:xfrm rot="19275809">
                    <a:off x="1728788" y="4041775"/>
                    <a:ext cx="48895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defTabSz="1708150"/>
                    <a:r>
                      <a:rPr lang="en-US" sz="1400" dirty="0">
                        <a:solidFill>
                          <a:srgbClr val="C0C0C0"/>
                        </a:solidFill>
                        <a:cs typeface="Arial" pitchFamily="34" charset="0"/>
                      </a:rPr>
                      <a:t>Iraq</a:t>
                    </a:r>
                  </a:p>
                </p:txBody>
              </p:sp>
              <p:sp>
                <p:nvSpPr>
                  <p:cNvPr id="43" name="Rectangle 80"/>
                  <p:cNvSpPr>
                    <a:spLocks noChangeArrowheads="1"/>
                  </p:cNvSpPr>
                  <p:nvPr/>
                </p:nvSpPr>
                <p:spPr bwMode="auto">
                  <a:xfrm rot="2330716">
                    <a:off x="949325" y="2187575"/>
                    <a:ext cx="725488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defTabSz="1708150"/>
                    <a:r>
                      <a:rPr lang="en-US" sz="1400">
                        <a:solidFill>
                          <a:srgbClr val="C0C0C0"/>
                        </a:solidFill>
                        <a:cs typeface="Arial" pitchFamily="34" charset="0"/>
                      </a:rPr>
                      <a:t>Turkey</a:t>
                    </a: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1215973" y="1701799"/>
                  <a:ext cx="2900238" cy="4455340"/>
                  <a:chOff x="1215973" y="1701799"/>
                  <a:chExt cx="2900238" cy="4455340"/>
                </a:xfrm>
              </p:grpSpPr>
              <p:sp>
                <p:nvSpPr>
                  <p:cNvPr id="2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802" y="5847547"/>
                    <a:ext cx="1699142" cy="3095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700" b="1" dirty="0" smtClean="0">
                        <a:cs typeface="Nazanin" pitchFamily="2" charset="-78"/>
                      </a:rPr>
                      <a:t>Participant groups</a:t>
                    </a:r>
                    <a:endParaRPr lang="fa-IR" sz="700" b="1" dirty="0">
                      <a:cs typeface="Nazanin" pitchFamily="2" charset="-78"/>
                    </a:endParaRPr>
                  </a:p>
                </p:txBody>
              </p:sp>
              <p:sp>
                <p:nvSpPr>
                  <p:cNvPr id="21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1215973" y="5948644"/>
                    <a:ext cx="108572" cy="7619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359025" y="1701799"/>
                    <a:ext cx="1757186" cy="2018286"/>
                    <a:chOff x="2359025" y="1701799"/>
                    <a:chExt cx="1757186" cy="2018286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359025" y="1701799"/>
                      <a:ext cx="1757186" cy="2018286"/>
                      <a:chOff x="2359025" y="1701799"/>
                      <a:chExt cx="1757186" cy="2018286"/>
                    </a:xfrm>
                  </p:grpSpPr>
                  <p:cxnSp>
                    <p:nvCxnSpPr>
                      <p:cNvPr id="27" name="Straight Connector 26"/>
                      <p:cNvCxnSpPr>
                        <a:stCxn id="57" idx="5"/>
                        <a:endCxn id="28" idx="1"/>
                      </p:cNvCxnSpPr>
                      <p:nvPr/>
                    </p:nvCxnSpPr>
                    <p:spPr>
                      <a:xfrm flipV="1">
                        <a:off x="3019765" y="2590800"/>
                        <a:ext cx="944046" cy="34923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3811" y="2514600"/>
                        <a:ext cx="152400" cy="1524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36" name="Straight Connector 35"/>
                      <p:cNvCxnSpPr>
                        <a:stCxn id="52" idx="5"/>
                        <a:endCxn id="28" idx="2"/>
                      </p:cNvCxnSpPr>
                      <p:nvPr/>
                    </p:nvCxnSpPr>
                    <p:spPr>
                      <a:xfrm flipV="1">
                        <a:off x="4024867" y="2667000"/>
                        <a:ext cx="15145" cy="105308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>
                        <a:endCxn id="28" idx="1"/>
                      </p:cNvCxnSpPr>
                      <p:nvPr/>
                    </p:nvCxnSpPr>
                    <p:spPr>
                      <a:xfrm>
                        <a:off x="2359025" y="1701799"/>
                        <a:ext cx="1604786" cy="8890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" name="Straight Connector 24"/>
                    <p:cNvCxnSpPr>
                      <a:stCxn id="26" idx="3"/>
                      <a:endCxn id="28" idx="2"/>
                    </p:cNvCxnSpPr>
                    <p:nvPr/>
                  </p:nvCxnSpPr>
                  <p:spPr>
                    <a:xfrm flipV="1">
                      <a:off x="3764231" y="2666999"/>
                      <a:ext cx="275781" cy="35401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AutoShap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3682" y="2950259"/>
                      <a:ext cx="81096" cy="7075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7" name="Rectangle 54"/>
              <p:cNvSpPr>
                <a:spLocks noChangeArrowheads="1"/>
              </p:cNvSpPr>
              <p:nvPr/>
            </p:nvSpPr>
            <p:spPr bwMode="auto">
              <a:xfrm rot="2606020">
                <a:off x="3050717" y="5541942"/>
                <a:ext cx="1693193" cy="428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defTabSz="1708150"/>
                <a:r>
                  <a:rPr lang="en-US" sz="1200" b="1" dirty="0">
                    <a:solidFill>
                      <a:srgbClr val="5F5F5F"/>
                    </a:solidFill>
                  </a:rPr>
                  <a:t>Persian Gulf</a:t>
                </a:r>
              </a:p>
            </p:txBody>
          </p:sp>
        </p:grpSp>
      </p:grpSp>
      <p:cxnSp>
        <p:nvCxnSpPr>
          <p:cNvPr id="11" name="Straight Connector 10"/>
          <p:cNvCxnSpPr>
            <a:stCxn id="28" idx="3"/>
            <a:endCxn id="61" idx="1"/>
          </p:cNvCxnSpPr>
          <p:nvPr/>
        </p:nvCxnSpPr>
        <p:spPr>
          <a:xfrm>
            <a:off x="6052226" y="3226186"/>
            <a:ext cx="691444" cy="7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8" idx="2"/>
          </p:cNvCxnSpPr>
          <p:nvPr/>
        </p:nvCxnSpPr>
        <p:spPr>
          <a:xfrm flipH="1" flipV="1">
            <a:off x="6009267" y="3275424"/>
            <a:ext cx="555877" cy="81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8" idx="1"/>
          </p:cNvCxnSpPr>
          <p:nvPr/>
        </p:nvCxnSpPr>
        <p:spPr>
          <a:xfrm>
            <a:off x="5796136" y="3226186"/>
            <a:ext cx="170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03"/>
          <p:cNvSpPr>
            <a:spLocks noChangeArrowheads="1"/>
          </p:cNvSpPr>
          <p:nvPr/>
        </p:nvSpPr>
        <p:spPr bwMode="auto">
          <a:xfrm>
            <a:off x="5781984" y="3192938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AutoShape 203"/>
          <p:cNvSpPr>
            <a:spLocks noChangeArrowheads="1"/>
          </p:cNvSpPr>
          <p:nvPr/>
        </p:nvSpPr>
        <p:spPr bwMode="auto">
          <a:xfrm>
            <a:off x="5966441" y="3933056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004999" y="3275425"/>
            <a:ext cx="125020" cy="42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203"/>
          <p:cNvSpPr>
            <a:spLocks noChangeArrowheads="1"/>
          </p:cNvSpPr>
          <p:nvPr/>
        </p:nvSpPr>
        <p:spPr bwMode="auto">
          <a:xfrm>
            <a:off x="6115867" y="3671313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AutoShape 203"/>
          <p:cNvSpPr>
            <a:spLocks noChangeArrowheads="1"/>
          </p:cNvSpPr>
          <p:nvPr/>
        </p:nvSpPr>
        <p:spPr bwMode="auto">
          <a:xfrm>
            <a:off x="5399803" y="3429000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AutoShape 203"/>
          <p:cNvSpPr>
            <a:spLocks noChangeArrowheads="1"/>
          </p:cNvSpPr>
          <p:nvPr/>
        </p:nvSpPr>
        <p:spPr bwMode="auto">
          <a:xfrm>
            <a:off x="6732240" y="3278122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64" name="Straight Connector 63"/>
          <p:cNvCxnSpPr>
            <a:stCxn id="65" idx="3"/>
          </p:cNvCxnSpPr>
          <p:nvPr/>
        </p:nvCxnSpPr>
        <p:spPr>
          <a:xfrm flipV="1">
            <a:off x="5818996" y="3275425"/>
            <a:ext cx="186003" cy="51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203"/>
          <p:cNvSpPr>
            <a:spLocks noChangeArrowheads="1"/>
          </p:cNvSpPr>
          <p:nvPr/>
        </p:nvSpPr>
        <p:spPr bwMode="auto">
          <a:xfrm>
            <a:off x="5796136" y="3743321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69" name="Chart 68"/>
          <p:cNvGraphicFramePr/>
          <p:nvPr>
            <p:extLst>
              <p:ext uri="{D42A27DB-BD31-4B8C-83A1-F6EECF244321}">
                <p14:modId xmlns:p14="http://schemas.microsoft.com/office/powerpoint/2010/main" val="8732330"/>
              </p:ext>
            </p:extLst>
          </p:nvPr>
        </p:nvGraphicFramePr>
        <p:xfrm>
          <a:off x="349797" y="4631551"/>
          <a:ext cx="2638028" cy="182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" name="AutoShape 203"/>
          <p:cNvSpPr>
            <a:spLocks noChangeArrowheads="1"/>
          </p:cNvSpPr>
          <p:nvPr/>
        </p:nvSpPr>
        <p:spPr bwMode="auto">
          <a:xfrm>
            <a:off x="6559646" y="4076348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AutoShape 203"/>
          <p:cNvSpPr>
            <a:spLocks noChangeArrowheads="1"/>
          </p:cNvSpPr>
          <p:nvPr/>
        </p:nvSpPr>
        <p:spPr bwMode="auto">
          <a:xfrm>
            <a:off x="5030337" y="2627386"/>
            <a:ext cx="45719" cy="4571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5257800"/>
            <a:ext cx="591500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Evaluation Framework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flipH="1">
            <a:off x="762000" y="1219200"/>
            <a:ext cx="7772400" cy="91440"/>
          </a:xfrm>
          <a:custGeom>
            <a:avLst/>
            <a:gdLst>
              <a:gd name="G0" fmla="+- 620 0 0"/>
            </a:gdLst>
            <a:ahLst/>
            <a:cxnLst>
              <a:cxn ang="0">
                <a:pos x="0" y="0"/>
              </a:cxn>
              <a:cxn ang="0">
                <a:pos x="620" y="0"/>
              </a:cxn>
              <a:cxn ang="0">
                <a:pos x="62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20" y="0"/>
                </a:lnTo>
                <a:lnTo>
                  <a:pt x="62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27432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sz="2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371600"/>
            <a:ext cx="3970784" cy="1625351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Corpus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Submission Platform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Evaluation Measure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Framework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 descr=" 11"/>
          <p:cNvGraphicFramePr/>
          <p:nvPr>
            <p:extLst>
              <p:ext uri="{D42A27DB-BD31-4B8C-83A1-F6EECF244321}">
                <p14:modId xmlns:p14="http://schemas.microsoft.com/office/powerpoint/2010/main" val="2263131221"/>
              </p:ext>
            </p:extLst>
          </p:nvPr>
        </p:nvGraphicFramePr>
        <p:xfrm>
          <a:off x="3419872" y="2564904"/>
          <a:ext cx="5295790" cy="365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96A168F1-3BD7-4999-BC3F-C03EF4F0B7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Corpus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 descr=" 7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893E7F1-BED8-419C-9256-16CCBE37D2B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9671"/>
              </p:ext>
            </p:extLst>
          </p:nvPr>
        </p:nvGraphicFramePr>
        <p:xfrm>
          <a:off x="4644008" y="1440563"/>
          <a:ext cx="4193569" cy="3031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977"/>
                <a:gridCol w="2237512"/>
                <a:gridCol w="720080"/>
              </a:tblGrid>
              <a:tr h="385413"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Plagiarism Case Statistics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853">
                <a:tc rowSpan="4"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Obfuscation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Number of cases</a:t>
                      </a:r>
                      <a:endParaRPr lang="en-US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1628</a:t>
                      </a:r>
                      <a:endParaRPr lang="en-US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None (exact copy)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11%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8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Artificial</a:t>
                      </a:r>
                    </a:p>
                    <a:p>
                      <a:pPr marL="342900" lvl="0" indent="-342900" algn="r" rtl="1">
                        <a:buFont typeface="Calibri"/>
                        <a:buChar char=""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Low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buFont typeface="Calibri"/>
                        <a:buChar char=""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High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81%</a:t>
                      </a:r>
                    </a:p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40%</a:t>
                      </a:r>
                    </a:p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41%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Simulated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08%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6853">
                <a:tc rowSpan="3"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Case length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Short (30 - 50 words)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Medium (100-200 words)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38%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7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Long (200-300 words)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27048"/>
              </p:ext>
            </p:extLst>
          </p:nvPr>
        </p:nvGraphicFramePr>
        <p:xfrm>
          <a:off x="179512" y="1427584"/>
          <a:ext cx="4359575" cy="336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2462721"/>
                <a:gridCol w="600710"/>
              </a:tblGrid>
              <a:tr h="360040">
                <a:tc gridSpan="3"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Corpus Statistics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 rowSpan="2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Entire corpus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Number of documents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5830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Number of plagiarism cases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4118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rowSpan="2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Document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purpose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Source documents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48%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Suspicious documents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52%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8728">
                <a:tc rowSpan="3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Document length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Short (1-500 words)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35%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Medium (500-2500 words)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59%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Long (2500-21000 words)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06%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rowSpan="4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Plagiarism per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Document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Small (5% - 20%)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57%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Medium (21% - 50%)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Much (50% - 80%)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18%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Entirely (&gt;80%)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 descr=" 6"/>
          <p:cNvSpPr/>
          <p:nvPr/>
        </p:nvSpPr>
        <p:spPr>
          <a:xfrm>
            <a:off x="251520" y="551897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itchFamily="18" charset="0"/>
              </a:rPr>
              <a:t>The statistics of the training corpus </a:t>
            </a:r>
            <a:r>
              <a:rPr lang="en-US" dirty="0" smtClean="0">
                <a:cs typeface="Times New Roman" pitchFamily="18" charset="0"/>
              </a:rPr>
              <a:t>is almost the </a:t>
            </a:r>
            <a:r>
              <a:rPr lang="en-US" dirty="0">
                <a:cs typeface="Times New Roman" pitchFamily="18" charset="0"/>
              </a:rPr>
              <a:t>same as </a:t>
            </a:r>
            <a:r>
              <a:rPr lang="en-US" dirty="0" smtClean="0">
                <a:cs typeface="Times New Roman" pitchFamily="18" charset="0"/>
              </a:rPr>
              <a:t>PAN, but the </a:t>
            </a:r>
            <a:r>
              <a:rPr lang="en-US" dirty="0">
                <a:cs typeface="Times New Roman" pitchFamily="18" charset="0"/>
              </a:rPr>
              <a:t>length of the documents are about 10% larger than that of </a:t>
            </a:r>
            <a:r>
              <a:rPr lang="en-US" dirty="0" smtClean="0">
                <a:cs typeface="Times New Roman" pitchFamily="18" charset="0"/>
              </a:rPr>
              <a:t>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 Corpus Statistics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u\Desktop\8-15-2016 1-52-48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" y="1739599"/>
            <a:ext cx="8365072" cy="40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C945BB6-A190-40C0-904A-79865A28E4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68752" cy="43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 sourcing Platform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3AB34348-6C6B-4241-B476-F647C8AC3D6A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2225" y="5684475"/>
            <a:ext cx="603755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600" dirty="0" smtClean="0">
                <a:cs typeface="Times New Roman" pitchFamily="18" charset="0"/>
              </a:rPr>
              <a:t>Two Criteria for removing poor </a:t>
            </a:r>
            <a:r>
              <a:rPr lang="en-US" sz="1600" dirty="0">
                <a:cs typeface="Times New Roman" pitchFamily="18" charset="0"/>
              </a:rPr>
              <a:t>quality plagiarized </a:t>
            </a:r>
            <a:r>
              <a:rPr lang="en-US" sz="1600" dirty="0" smtClean="0">
                <a:cs typeface="Times New Roman" pitchFamily="18" charset="0"/>
              </a:rPr>
              <a:t>passages (~10%) :</a:t>
            </a:r>
          </a:p>
          <a:p>
            <a:pPr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The resulted passage is very shorter than the original one</a:t>
            </a:r>
          </a:p>
          <a:p>
            <a:pPr algn="just"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 The resulted passage is too similar to the original one</a:t>
            </a:r>
          </a:p>
        </p:txBody>
      </p:sp>
    </p:spTree>
    <p:extLst>
      <p:ext uri="{BB962C8B-B14F-4D97-AF65-F5344CB8AC3E}">
        <p14:creationId xmlns:p14="http://schemas.microsoft.com/office/powerpoint/2010/main" val="9108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943" y="0"/>
            <a:ext cx="9158943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cs typeface="B Nazanin" pitchFamily="2" charset="-78"/>
              </a:rPr>
              <a:t>بسته پیشنهادی</a:t>
            </a:r>
            <a:r>
              <a:rPr lang="en-US" sz="1400" dirty="0">
                <a:cs typeface="B Nazanin" pitchFamily="2" charset="-78"/>
              </a:rPr>
              <a:t/>
            </a:r>
            <a:br>
              <a:rPr lang="en-US" sz="1400" dirty="0">
                <a:cs typeface="B Nazanin" pitchFamily="2" charset="-78"/>
              </a:rPr>
            </a:br>
            <a:r>
              <a:rPr lang="fa-IR" sz="1000" dirty="0">
                <a:cs typeface="B Nazanin" pitchFamily="2" charset="-78"/>
              </a:rPr>
              <a:t> </a:t>
            </a:r>
            <a:r>
              <a:rPr lang="en-US" sz="1400" dirty="0">
                <a:cs typeface="B Nazanin" pitchFamily="2" charset="-78"/>
              </a:rPr>
              <a:t/>
            </a:r>
            <a:br>
              <a:rPr lang="en-US" sz="1400" dirty="0">
                <a:cs typeface="B Nazanin" pitchFamily="2" charset="-78"/>
              </a:rPr>
            </a:br>
            <a:r>
              <a:rPr lang="ar-SA" b="1" dirty="0">
                <a:cs typeface="B Nazanin" pitchFamily="2" charset="-78"/>
              </a:rPr>
              <a:t>ارتقاء خط و زبان فارسی در محیط رایانه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" y="0"/>
            <a:ext cx="915894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582" y="5805264"/>
            <a:ext cx="6340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Algorithms and Corpora for Persian Plagiarism Detection: </a:t>
            </a:r>
            <a:r>
              <a:rPr lang="en-US" b="1" dirty="0" smtClean="0">
                <a:solidFill>
                  <a:schemeClr val="bg1"/>
                </a:solidFill>
              </a:rPr>
              <a:t>Overview of PAN  at FIRE 2016</a:t>
            </a:r>
            <a:endParaRPr lang="en-US" sz="4000" b="1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5837783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B Nazanin" pitchFamily="2" charset="-78"/>
              </a:rPr>
              <a:t>Habibollah</a:t>
            </a:r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B Nazanin" pitchFamily="2" charset="-78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cs typeface="B Nazanin" pitchFamily="2" charset="-78"/>
              </a:rPr>
              <a:t>Asghari</a:t>
            </a:r>
            <a:endParaRPr lang="en-US" sz="2000" b="1" dirty="0" smtClean="0">
              <a:solidFill>
                <a:schemeClr val="accent6">
                  <a:lumMod val="40000"/>
                  <a:lumOff val="60000"/>
                </a:schemeClr>
              </a:solidFill>
              <a:cs typeface="B Nazanin" pitchFamily="2" charset="-78"/>
            </a:endParaRPr>
          </a:p>
          <a:p>
            <a:r>
              <a:rPr lang="en-US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B Nazanin" pitchFamily="2" charset="-78"/>
              </a:rPr>
              <a:t>ICT Research Institute, ACECR, </a:t>
            </a:r>
          </a:p>
          <a:p>
            <a:r>
              <a:rPr lang="en-US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B Nazanin" pitchFamily="2" charset="-78"/>
              </a:rPr>
              <a:t>Tehran, Iran</a:t>
            </a:r>
          </a:p>
        </p:txBody>
      </p:sp>
    </p:spTree>
    <p:extLst>
      <p:ext uri="{BB962C8B-B14F-4D97-AF65-F5344CB8AC3E}">
        <p14:creationId xmlns:p14="http://schemas.microsoft.com/office/powerpoint/2010/main" val="32144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 Sourcing Platform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5"/>
            <a:ext cx="7992888" cy="501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86000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dirty="0" smtClean="0">
                <a:cs typeface="Times New Roman" pitchFamily="18" charset="0"/>
              </a:rPr>
              <a:t>Corpus Builder Tuning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 workers’ Demographics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36009"/>
              </p:ext>
            </p:extLst>
          </p:nvPr>
        </p:nvGraphicFramePr>
        <p:xfrm>
          <a:off x="1187625" y="1399064"/>
          <a:ext cx="6480719" cy="404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911"/>
                <a:gridCol w="2862911"/>
                <a:gridCol w="754897"/>
              </a:tblGrid>
              <a:tr h="36004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Workers’ </a:t>
                      </a:r>
                      <a:r>
                        <a:rPr lang="en-US" sz="1800" dirty="0">
                          <a:effectLst/>
                        </a:rPr>
                        <a:t>Demographics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Age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25 – 30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41%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30 – 40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38%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87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40 – 58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21%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Education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College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05%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BSc.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25%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MSc.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1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PhD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Tasks per worker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19.0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Std. deviation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14.5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Minimum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01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9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Maximum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145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Gender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74%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3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26%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EaaS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544" y="1196752"/>
            <a:ext cx="776205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ct val="20000"/>
              </a:spcBef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/>
                <a:cs typeface="Times New Roman" pitchFamily="18" charset="0"/>
              </a:rPr>
              <a:t>Provides virtual machines allows </a:t>
            </a:r>
            <a:r>
              <a:rPr lang="en-US" sz="2800" dirty="0">
                <a:latin typeface="Calibri"/>
                <a:cs typeface="Times New Roman" pitchFamily="18" charset="0"/>
              </a:rPr>
              <a:t>for </a:t>
            </a:r>
            <a:r>
              <a:rPr lang="en-US" sz="2800" u="sng" dirty="0" smtClean="0">
                <a:latin typeface="Calibri"/>
                <a:cs typeface="Times New Roman" pitchFamily="18" charset="0"/>
              </a:rPr>
              <a:t>convenient </a:t>
            </a:r>
            <a:r>
              <a:rPr lang="en-US" sz="2800" u="sng" dirty="0">
                <a:latin typeface="Calibri"/>
                <a:cs typeface="Times New Roman" pitchFamily="18" charset="0"/>
              </a:rPr>
              <a:t>deployment </a:t>
            </a:r>
            <a:r>
              <a:rPr lang="en-US" sz="2800" dirty="0">
                <a:latin typeface="Calibri"/>
                <a:cs typeface="Times New Roman" pitchFamily="18" charset="0"/>
              </a:rPr>
              <a:t>and 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execution</a:t>
            </a:r>
            <a:endParaRPr lang="en-US" sz="2800" dirty="0">
              <a:latin typeface="Calibri"/>
              <a:cs typeface="Times New Roman" pitchFamily="18" charset="0"/>
            </a:endParaRPr>
          </a:p>
          <a:p>
            <a:pPr marL="342900" lvl="1" indent="-342900" algn="just">
              <a:spcBef>
                <a:spcPct val="20000"/>
              </a:spcBef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/>
                <a:cs typeface="Times New Roman" pitchFamily="18" charset="0"/>
              </a:rPr>
              <a:t>A </a:t>
            </a:r>
            <a:r>
              <a:rPr lang="en-US" sz="2800" u="sng" dirty="0" smtClean="0">
                <a:latin typeface="Calibri"/>
                <a:cs typeface="Times New Roman" pitchFamily="18" charset="0"/>
              </a:rPr>
              <a:t>variety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 of operating Systems available to participants </a:t>
            </a:r>
            <a:endParaRPr lang="en-US" sz="2800" dirty="0">
              <a:latin typeface="Calibri"/>
              <a:cs typeface="Times New Roman" pitchFamily="18" charset="0"/>
            </a:endParaRPr>
          </a:p>
          <a:p>
            <a:pPr marL="342900" lvl="1" indent="-342900" algn="just">
              <a:spcBef>
                <a:spcPct val="20000"/>
              </a:spcBef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800" dirty="0">
                <a:latin typeface="Calibri"/>
                <a:cs typeface="Times New Roman" pitchFamily="18" charset="0"/>
              </a:rPr>
              <a:t>TIRA offers a convenient web </a:t>
            </a:r>
            <a:r>
              <a:rPr lang="en-US" sz="2800" u="sng" dirty="0" smtClean="0">
                <a:latin typeface="Calibri"/>
                <a:cs typeface="Times New Roman" pitchFamily="18" charset="0"/>
              </a:rPr>
              <a:t>GUI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 that allows </a:t>
            </a:r>
            <a:r>
              <a:rPr lang="en-US" sz="2800" dirty="0">
                <a:latin typeface="Calibri"/>
                <a:cs typeface="Times New Roman" pitchFamily="18" charset="0"/>
              </a:rPr>
              <a:t>self-evaluate </a:t>
            </a:r>
          </a:p>
          <a:p>
            <a:pPr marL="342900" lvl="1" indent="-342900" algn="just">
              <a:spcBef>
                <a:spcPct val="20000"/>
              </a:spcBef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800" dirty="0">
                <a:latin typeface="Calibri"/>
                <a:cs typeface="Times New Roman" pitchFamily="18" charset="0"/>
              </a:rPr>
              <a:t>TIRA allows for 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multiple evaluation of submitted </a:t>
            </a:r>
            <a:r>
              <a:rPr lang="en-US" sz="2800" dirty="0">
                <a:latin typeface="Calibri"/>
                <a:cs typeface="Times New Roman" pitchFamily="18" charset="0"/>
              </a:rPr>
              <a:t>software against 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test </a:t>
            </a:r>
            <a:r>
              <a:rPr lang="en-US" sz="2800" dirty="0">
                <a:latin typeface="Calibri"/>
                <a:cs typeface="Times New Roman" pitchFamily="18" charset="0"/>
              </a:rPr>
              <a:t>datasets </a:t>
            </a:r>
            <a:r>
              <a:rPr lang="en-US" sz="2800" dirty="0" smtClean="0">
                <a:latin typeface="Calibri"/>
                <a:cs typeface="Times New Roman" pitchFamily="18" charset="0"/>
              </a:rPr>
              <a:t>in the future, improving </a:t>
            </a:r>
            <a:r>
              <a:rPr lang="en-US" sz="2800" u="sng" dirty="0" smtClean="0">
                <a:latin typeface="Calibri"/>
                <a:cs typeface="Times New Roman" pitchFamily="18" charset="0"/>
              </a:rPr>
              <a:t>reproducibility</a:t>
            </a:r>
            <a:endParaRPr lang="en-US" sz="2800" u="sng" dirty="0"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64" y="5257800"/>
            <a:ext cx="591500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Results of the Subtask #1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flipH="1">
            <a:off x="762000" y="1219200"/>
            <a:ext cx="7772400" cy="91440"/>
          </a:xfrm>
          <a:custGeom>
            <a:avLst/>
            <a:gdLst>
              <a:gd name="G0" fmla="+- 620 0 0"/>
            </a:gdLst>
            <a:ahLst/>
            <a:cxnLst>
              <a:cxn ang="0">
                <a:pos x="0" y="0"/>
              </a:cxn>
              <a:cxn ang="0">
                <a:pos x="620" y="0"/>
              </a:cxn>
              <a:cxn ang="0">
                <a:pos x="62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20" y="0"/>
                </a:lnTo>
                <a:lnTo>
                  <a:pt x="62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27432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en-US" sz="2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Results of Subtask #1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4407"/>
              </p:ext>
            </p:extLst>
          </p:nvPr>
        </p:nvGraphicFramePr>
        <p:xfrm>
          <a:off x="436416" y="1772819"/>
          <a:ext cx="8240040" cy="36003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8102"/>
                <a:gridCol w="964764"/>
                <a:gridCol w="964764"/>
                <a:gridCol w="1050608"/>
                <a:gridCol w="1265618"/>
                <a:gridCol w="1201420"/>
                <a:gridCol w="964764"/>
              </a:tblGrid>
              <a:tr h="6533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Rank / Team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Runtime (h:m:s)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Recall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Precision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Granularity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F-Measure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PlagDet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3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1 </a:t>
                      </a:r>
                      <a:r>
                        <a:rPr lang="en-US" sz="1800" dirty="0" err="1" smtClean="0">
                          <a:effectLst/>
                        </a:rPr>
                        <a:t>Mashhadi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02:22:48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0.9191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0.9268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1.0014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0.9230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0.9220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err="1">
                          <a:effectLst/>
                        </a:rPr>
                        <a:t>Gharavi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00:01:03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0.8582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0.9592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0.9059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0.9059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3 Momtaz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00:16:08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0.8504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0.8925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0.8710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0.8710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4 Minaei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00:01:33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0.7960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0.9203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1.0396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0.8536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0.8301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5 Esteki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00:44:03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0.7012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0.9333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0.8008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0.8008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6 Talebpour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02:24:19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0.8361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0.9638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1.2275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0.8954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0.7749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7 Ehsan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00:24:08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0.7049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0.7496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0.7266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0.7266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8 Gillam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21:08:54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0.4140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0.7548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1.5280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0.5347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0.3996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66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9 </a:t>
                      </a:r>
                      <a:r>
                        <a:rPr lang="en-US" sz="1800" dirty="0" err="1">
                          <a:effectLst/>
                        </a:rPr>
                        <a:t>Mansourizadeh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00:02:38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0.8065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0.9000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3.5369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0.8507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0.3899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1720" y="1101662"/>
            <a:ext cx="51835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iriam" pitchFamily="2" charset="-79"/>
              </a:rPr>
              <a:t>Overall detection performance for the nine approaches submitted.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4400" y="1052736"/>
            <a:ext cx="747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Detection performance of </a:t>
            </a:r>
            <a:r>
              <a:rPr lang="en-US" sz="1400" dirty="0" smtClean="0"/>
              <a:t>submitted runs </a:t>
            </a:r>
            <a:r>
              <a:rPr lang="en-US" sz="1400" dirty="0"/>
              <a:t>dependent on obfuscation </a:t>
            </a:r>
            <a:r>
              <a:rPr lang="en-US" sz="1400" dirty="0" smtClean="0"/>
              <a:t>type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71130"/>
              </p:ext>
            </p:extLst>
          </p:nvPr>
        </p:nvGraphicFramePr>
        <p:xfrm>
          <a:off x="293306" y="1481683"/>
          <a:ext cx="8311142" cy="4899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431"/>
                <a:gridCol w="549123"/>
                <a:gridCol w="549123"/>
                <a:gridCol w="549123"/>
                <a:gridCol w="549123"/>
                <a:gridCol w="266866"/>
                <a:gridCol w="549123"/>
                <a:gridCol w="549123"/>
                <a:gridCol w="549123"/>
                <a:gridCol w="549123"/>
                <a:gridCol w="266866"/>
                <a:gridCol w="549123"/>
                <a:gridCol w="632626"/>
                <a:gridCol w="549123"/>
                <a:gridCol w="549123"/>
              </a:tblGrid>
              <a:tr h="288032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Team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No </a:t>
                      </a:r>
                      <a:r>
                        <a:rPr lang="en-US" sz="1200" dirty="0" smtClean="0">
                          <a:effectLst/>
                        </a:rPr>
                        <a:t>obfuscation (Verbatim Copy)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Artificial Obfuscation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Simulated Obfuscation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Recall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Precision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Granularity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PlagDet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Recall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Precision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Granularity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PlagDet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Recall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Precision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Granularity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PlagDet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vert="vert" anchor="ctr"/>
                </a:tc>
              </a:tr>
              <a:tr h="4479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Mashhadirajab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0.9939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0.9403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0.9663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0.9473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0.9416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1.0006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0.9440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0.8045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0.9336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1.0047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0.8613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3847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Gharavi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0.9825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0.9762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0.9793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0.8979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0.9647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0.9301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0.6895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0.9682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0.8054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408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Momtaz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0.9532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0.8965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0.9240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0.9019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0.8979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0.8999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0.6534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0.9119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0.7613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249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Minaei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0.9659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0.8663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1.0113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0.9060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0.8514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0.9324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1.0240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0.8750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0.5618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0.9110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1.1173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0.6422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09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err="1">
                          <a:effectLst/>
                        </a:rPr>
                        <a:t>Esteki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0.9781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0.9689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0.9735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0.7758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0.9473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0.8530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0.3683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0.8982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0.5224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Talebpour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0.9755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0.9775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0.9765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0.8971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0.9674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1.2074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0.8149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0.5961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0.9582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1.4111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0.5788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161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Ehsan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0.8065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0.7333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0.7682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0.7542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0.7573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0.7557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0.5154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0.7858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0.6225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4002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Gillam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0.7588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0.6257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1.4857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0.5221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0.4236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0.7744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1.5351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0.4080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0.2564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0.7748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1.5308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0.2876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Mansourizadeh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0.9615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0.8821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3.7740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0.4080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0.8891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0.9129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3.6011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0.4091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0.4944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0.8791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3.1494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0.3082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993" marR="41993" marT="0" marB="0" anchor="ctr"/>
                </a:tc>
              </a:tr>
            </a:tbl>
          </a:graphicData>
        </a:graphic>
      </p:graphicFrame>
      <p:sp>
        <p:nvSpPr>
          <p:cNvPr id="9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64" y="5257800"/>
            <a:ext cx="591500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Results of the Subtask #2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flipH="1">
            <a:off x="762000" y="1219200"/>
            <a:ext cx="7772400" cy="91440"/>
          </a:xfrm>
          <a:custGeom>
            <a:avLst/>
            <a:gdLst>
              <a:gd name="G0" fmla="+- 620 0 0"/>
            </a:gdLst>
            <a:ahLst/>
            <a:cxnLst>
              <a:cxn ang="0">
                <a:pos x="0" y="0"/>
              </a:cxn>
              <a:cxn ang="0">
                <a:pos x="620" y="0"/>
              </a:cxn>
              <a:cxn ang="0">
                <a:pos x="62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20" y="0"/>
                </a:lnTo>
                <a:lnTo>
                  <a:pt x="62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27432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endParaRPr lang="en-US" sz="2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53743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cs typeface="Times New Roman" pitchFamily="18" charset="0"/>
              </a:rPr>
              <a:t>Five Corpora Submitted</a:t>
            </a:r>
          </a:p>
          <a:p>
            <a:pPr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  <a:cs typeface="Times New Roman" pitchFamily="18" charset="0"/>
              </a:rPr>
              <a:t>The 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source of the documents</a:t>
            </a:r>
          </a:p>
          <a:p>
            <a:pPr lvl="1"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cs typeface="Times New Roman" pitchFamily="18" charset="0"/>
              </a:rPr>
              <a:t>journal and Conference papers </a:t>
            </a:r>
          </a:p>
          <a:p>
            <a:pPr lvl="1"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cs typeface="Times New Roman" pitchFamily="18" charset="0"/>
              </a:rPr>
              <a:t>Wikipedia articles in Persian</a:t>
            </a:r>
          </a:p>
          <a:p>
            <a:pPr lvl="1"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cs typeface="Times New Roman" pitchFamily="18" charset="0"/>
              </a:rPr>
              <a:t>Books and novels translated in Persian</a:t>
            </a:r>
          </a:p>
          <a:p>
            <a:pPr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cs typeface="Times New Roman" pitchFamily="18" charset="0"/>
              </a:rPr>
              <a:t>Quantitative/</a:t>
            </a:r>
            <a:r>
              <a:rPr lang="en-US" sz="2400" dirty="0" smtClean="0">
                <a:cs typeface="Times New Roman" pitchFamily="18" charset="0"/>
              </a:rPr>
              <a:t>Qualitative 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analysis of submitted corpora</a:t>
            </a:r>
          </a:p>
          <a:p>
            <a:pPr lvl="1"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cs typeface="Times New Roman" pitchFamily="18" charset="0"/>
              </a:rPr>
              <a:t>Manually checking of submitted corpora</a:t>
            </a:r>
          </a:p>
          <a:p>
            <a:pPr lvl="1" algn="just">
              <a:spcAft>
                <a:spcPts val="12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/>
                <a:cs typeface="Times New Roman" pitchFamily="18" charset="0"/>
              </a:rPr>
              <a:t>Offsets and length of Plagiarized passages according to PAN</a:t>
            </a:r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EaaS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88232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Corpus </a:t>
            </a:r>
            <a:r>
              <a:rPr lang="en-US" dirty="0"/>
              <a:t>statistics for the submitted corpora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53758"/>
              </p:ext>
            </p:extLst>
          </p:nvPr>
        </p:nvGraphicFramePr>
        <p:xfrm>
          <a:off x="684922" y="1388700"/>
          <a:ext cx="7343462" cy="52727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3784"/>
                <a:gridCol w="2330577"/>
                <a:gridCol w="604019"/>
                <a:gridCol w="704590"/>
                <a:gridCol w="1000760"/>
                <a:gridCol w="576645"/>
                <a:gridCol w="523087"/>
              </a:tblGrid>
              <a:tr h="312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Niknam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Samim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Mashhadirajab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ICTRC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Abnar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Entire corpus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Number of documents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3218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4707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b="1" dirty="0">
                          <a:effectLst/>
                        </a:rPr>
                        <a:t>11089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5755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2470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Number of plagiarism cases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2308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5862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11603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3745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b="1" dirty="0">
                          <a:effectLst/>
                        </a:rPr>
                        <a:t>12061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Document purpose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Source documents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48%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Suspicious documents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52%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Document length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Short (1-10000 words)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53%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91%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Medium (10000-30000 words)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56%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32%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Long (&gt; 30000 words)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15%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Plagiarism per document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Hardly (&lt;20%)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71%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39%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57%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Medium (20%-50%)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14%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60%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Much (50%-80%)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Entirely (&gt;80%)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27%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Case length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Short (1-500 words)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>
                          <a:effectLst/>
                        </a:rPr>
                        <a:t>Medium (500-1500 words)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76%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46%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54%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Long (&gt;1500 words)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rowSpan="1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Obfuscation types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No obfuscation (exact copy)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Artificial (word replacement)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27%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Artificial (synonym replacement)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Artificial (POS-preserving shuffling)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Random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81%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Semantic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Near Copy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28%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Summarizing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Paraphrasing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Modified Copy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Circle Translation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Semantic-based meaning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Auto Translation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Translation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Simulated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Shuffle Sentences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050" dirty="0">
                          <a:effectLst/>
                        </a:rPr>
                        <a:t>Combination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effectLst/>
                        </a:rPr>
                        <a:t>21%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83696" y="1144786"/>
            <a:ext cx="342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Length </a:t>
            </a:r>
            <a:r>
              <a:rPr lang="en-US" dirty="0"/>
              <a:t>distribution of documents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7963" r="7270" b="4105"/>
          <a:stretch/>
        </p:blipFill>
        <p:spPr bwMode="auto">
          <a:xfrm>
            <a:off x="539552" y="1916832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44847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History of works in Persian PD activities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Persian Plagdet 2016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Evaluation Framework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Results of the Shared task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Presentation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A6777DB0-138F-480C-BFAA-C724CBF310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64060" y="1115452"/>
            <a:ext cx="321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Length </a:t>
            </a:r>
            <a:r>
              <a:rPr lang="en-US" dirty="0"/>
              <a:t>distribution of fragments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7368" r="8571" b="3860"/>
          <a:stretch/>
        </p:blipFill>
        <p:spPr bwMode="auto">
          <a:xfrm>
            <a:off x="683568" y="1844824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5568" y="2204864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93640" y="3140968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53933" y="1115452"/>
            <a:ext cx="3436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Ratio of plagiarism per document.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8107" r="8761" b="4834"/>
          <a:stretch/>
        </p:blipFill>
        <p:spPr bwMode="auto">
          <a:xfrm>
            <a:off x="611560" y="2060848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91680" y="2276872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87624" y="2564904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14347" y="1115452"/>
            <a:ext cx="616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Start position of plagiarized fragments in suspicious </a:t>
            </a:r>
            <a:r>
              <a:rPr lang="en-US" dirty="0" smtClean="0"/>
              <a:t>documents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6738" r="8967" b="4610"/>
          <a:stretch/>
        </p:blipFill>
        <p:spPr bwMode="auto">
          <a:xfrm>
            <a:off x="683567" y="1717516"/>
            <a:ext cx="7772400" cy="393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7774" r="8788" b="4546"/>
          <a:stretch>
            <a:fillRect/>
          </a:stretch>
        </p:blipFill>
        <p:spPr bwMode="auto">
          <a:xfrm>
            <a:off x="611560" y="1844826"/>
            <a:ext cx="7772400" cy="36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4804" y="1187460"/>
            <a:ext cx="5814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Start position of plagiarized fragments in source documents.</a:t>
            </a:r>
          </a:p>
        </p:txBody>
      </p:sp>
      <p:sp>
        <p:nvSpPr>
          <p:cNvPr id="8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55776" y="2564904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1" descr="Description: G:\Subtask 2\PAN vs. ICTRC vs. Mashhad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6052" r="8701" b="1910"/>
          <a:stretch>
            <a:fillRect/>
          </a:stretch>
        </p:blipFill>
        <p:spPr bwMode="auto">
          <a:xfrm>
            <a:off x="611560" y="1844824"/>
            <a:ext cx="777468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07773" y="1142554"/>
            <a:ext cx="6119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Comparison of Simulated part of </a:t>
            </a:r>
            <a:r>
              <a:rPr lang="en-US" dirty="0" err="1" smtClean="0"/>
              <a:t>Mashhadi</a:t>
            </a:r>
            <a:r>
              <a:rPr lang="en-US" dirty="0" smtClean="0"/>
              <a:t> </a:t>
            </a:r>
            <a:r>
              <a:rPr lang="en-US" dirty="0"/>
              <a:t>and ICTRC </a:t>
            </a:r>
            <a:r>
              <a:rPr lang="en-US" dirty="0" smtClean="0"/>
              <a:t>corpora</a:t>
            </a:r>
          </a:p>
          <a:p>
            <a:pPr algn="ctr"/>
            <a:r>
              <a:rPr lang="en-US" dirty="0" smtClean="0"/>
              <a:t>With PAN Corpus</a:t>
            </a:r>
            <a:endParaRPr lang="en-US" dirty="0"/>
          </a:p>
        </p:txBody>
      </p:sp>
      <p:sp>
        <p:nvSpPr>
          <p:cNvPr id="8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Subtask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#2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2" descr="Description: G:\Subtask 2\pan3 vs. simulated vs artif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6036" r="8978" b="1688"/>
          <a:stretch>
            <a:fillRect/>
          </a:stretch>
        </p:blipFill>
        <p:spPr bwMode="auto">
          <a:xfrm>
            <a:off x="539552" y="1859632"/>
            <a:ext cx="782408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5334" y="1143000"/>
            <a:ext cx="754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Comparison of Artificial part of </a:t>
            </a:r>
            <a:r>
              <a:rPr lang="en-US" dirty="0" err="1"/>
              <a:t>Niknam</a:t>
            </a:r>
            <a:r>
              <a:rPr lang="en-US" dirty="0"/>
              <a:t>, </a:t>
            </a:r>
            <a:r>
              <a:rPr lang="en-US" dirty="0" err="1"/>
              <a:t>Samim</a:t>
            </a:r>
            <a:r>
              <a:rPr lang="en-US" dirty="0"/>
              <a:t>, </a:t>
            </a:r>
            <a:r>
              <a:rPr lang="en-US" dirty="0" err="1" smtClean="0"/>
              <a:t>Mashhadi</a:t>
            </a:r>
            <a:r>
              <a:rPr lang="en-US" dirty="0" smtClean="0"/>
              <a:t> </a:t>
            </a:r>
            <a:r>
              <a:rPr lang="en-US" dirty="0"/>
              <a:t>and ICTRC </a:t>
            </a:r>
            <a:r>
              <a:rPr lang="en-US" dirty="0" smtClean="0"/>
              <a:t>corpora</a:t>
            </a:r>
          </a:p>
          <a:p>
            <a:pPr algn="ctr"/>
            <a:r>
              <a:rPr lang="en-US" dirty="0" smtClean="0"/>
              <a:t>With each other</a:t>
            </a:r>
            <a:endParaRPr lang="en-US" dirty="0"/>
          </a:p>
        </p:txBody>
      </p:sp>
      <p:sp>
        <p:nvSpPr>
          <p:cNvPr id="8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55776" y="2636912"/>
            <a:ext cx="14611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Corpora Evaluation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57488"/>
              </p:ext>
            </p:extLst>
          </p:nvPr>
        </p:nvGraphicFramePr>
        <p:xfrm>
          <a:off x="1043608" y="2276873"/>
          <a:ext cx="7065137" cy="2232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499"/>
                <a:gridCol w="1101120"/>
                <a:gridCol w="1101120"/>
                <a:gridCol w="1335158"/>
                <a:gridCol w="1101120"/>
                <a:gridCol w="1101120"/>
              </a:tblGrid>
              <a:tr h="4335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Team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Niknam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Samim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Mashhadirajab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ICTRC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Abnar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Gharavi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0.8657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0.7386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0.5784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0.9253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0.3927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Momtaz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0.8161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0.8924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Minaei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0.9042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0.6585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0.3877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0.8633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0.7218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Esteki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0.5758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0.3830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69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Ehsan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0.7196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0.5367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0.4014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0.7104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0.5890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13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Mansourizadeh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0.2984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0.1286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0.2687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7359" y="1196752"/>
            <a:ext cx="8409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PlagDet</a:t>
            </a:r>
            <a:r>
              <a:rPr lang="en-US" sz="2000" dirty="0"/>
              <a:t> performance of some submitted approaches on the submitted </a:t>
            </a:r>
            <a:r>
              <a:rPr lang="en-US" sz="2000" dirty="0" smtClean="0"/>
              <a:t>corpora</a:t>
            </a:r>
          </a:p>
          <a:p>
            <a:r>
              <a:rPr lang="en-US" sz="2000" dirty="0" smtClean="0"/>
              <a:t>The objective is </a:t>
            </a:r>
            <a:r>
              <a:rPr lang="en-US" sz="2000" dirty="0"/>
              <a:t>how difficult it is to detect plagiarism within these corpora.</a:t>
            </a:r>
          </a:p>
        </p:txBody>
      </p:sp>
      <p:sp>
        <p:nvSpPr>
          <p:cNvPr id="8" name="Slide Number Placeholder 1" descr=" 2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B34348-6C6B-4241-B476-F647C8AC3D6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 book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papers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 descr=" 7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137520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 smtClean="0">
                <a:cs typeface="Times New Roman" pitchFamily="18" charset="0"/>
              </a:rPr>
              <a:t>Ehsan</a:t>
            </a:r>
            <a:r>
              <a:rPr lang="en-US" sz="1600" dirty="0">
                <a:cs typeface="Times New Roman" pitchFamily="18" charset="0"/>
              </a:rPr>
              <a:t>, N, </a:t>
            </a:r>
            <a:r>
              <a:rPr lang="en-US" sz="1600" dirty="0" err="1">
                <a:cs typeface="Times New Roman" pitchFamily="18" charset="0"/>
              </a:rPr>
              <a:t>Shakery</a:t>
            </a:r>
            <a:r>
              <a:rPr lang="en-US" sz="1600" dirty="0">
                <a:cs typeface="Times New Roman" pitchFamily="18" charset="0"/>
              </a:rPr>
              <a:t>, A. A Pairwise Document Analysis Approach for Monolingual Plagiarism </a:t>
            </a:r>
            <a:r>
              <a:rPr lang="en-US" sz="1600" dirty="0" smtClean="0">
                <a:cs typeface="Times New Roman" pitchFamily="18" charset="0"/>
              </a:rPr>
              <a:t>Detection</a:t>
            </a:r>
            <a:endParaRPr lang="en-US" sz="1600" dirty="0">
              <a:cs typeface="Times New Roman" pitchFamily="18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ES" sz="1600" dirty="0" err="1">
                <a:cs typeface="Times New Roman" pitchFamily="18" charset="0"/>
              </a:rPr>
              <a:t>Esteki</a:t>
            </a:r>
            <a:r>
              <a:rPr lang="es-ES" sz="1600" dirty="0">
                <a:cs typeface="Times New Roman" pitchFamily="18" charset="0"/>
              </a:rPr>
              <a:t>, F, </a:t>
            </a:r>
            <a:r>
              <a:rPr lang="es-ES" sz="1600" dirty="0" err="1">
                <a:cs typeface="Times New Roman" pitchFamily="18" charset="0"/>
              </a:rPr>
              <a:t>Safi</a:t>
            </a:r>
            <a:r>
              <a:rPr lang="es-ES" sz="1600" dirty="0">
                <a:cs typeface="Times New Roman" pitchFamily="18" charset="0"/>
              </a:rPr>
              <a:t> </a:t>
            </a:r>
            <a:r>
              <a:rPr lang="es-ES" sz="1600" dirty="0" err="1">
                <a:cs typeface="Times New Roman" pitchFamily="18" charset="0"/>
              </a:rPr>
              <a:t>Esfahani</a:t>
            </a:r>
            <a:r>
              <a:rPr lang="es-ES" sz="1600" dirty="0">
                <a:cs typeface="Times New Roman" pitchFamily="18" charset="0"/>
              </a:rPr>
              <a:t>, F. </a:t>
            </a:r>
            <a:r>
              <a:rPr lang="en-US" sz="1600" dirty="0">
                <a:cs typeface="Times New Roman" pitchFamily="18" charset="0"/>
              </a:rPr>
              <a:t>A Plagiarism Detection Approach Based on SVM for Persian Texts,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ES" sz="1600" dirty="0" err="1">
                <a:cs typeface="Times New Roman" pitchFamily="18" charset="0"/>
              </a:rPr>
              <a:t>Gharavi</a:t>
            </a:r>
            <a:r>
              <a:rPr lang="es-ES" sz="1600" dirty="0">
                <a:cs typeface="Times New Roman" pitchFamily="18" charset="0"/>
              </a:rPr>
              <a:t>, E, </a:t>
            </a:r>
            <a:r>
              <a:rPr lang="es-ES" sz="1600" dirty="0" err="1">
                <a:cs typeface="Times New Roman" pitchFamily="18" charset="0"/>
              </a:rPr>
              <a:t>Bijari</a:t>
            </a:r>
            <a:r>
              <a:rPr lang="es-ES" sz="1600" dirty="0">
                <a:cs typeface="Times New Roman" pitchFamily="18" charset="0"/>
              </a:rPr>
              <a:t>, k, </a:t>
            </a:r>
            <a:r>
              <a:rPr lang="es-ES" sz="1600" dirty="0" err="1">
                <a:cs typeface="Times New Roman" pitchFamily="18" charset="0"/>
              </a:rPr>
              <a:t>Zahirnia</a:t>
            </a:r>
            <a:r>
              <a:rPr lang="es-ES" sz="1600" dirty="0">
                <a:cs typeface="Times New Roman" pitchFamily="18" charset="0"/>
              </a:rPr>
              <a:t>, K, </a:t>
            </a:r>
            <a:r>
              <a:rPr lang="es-ES" sz="1600" dirty="0" err="1">
                <a:cs typeface="Times New Roman" pitchFamily="18" charset="0"/>
              </a:rPr>
              <a:t>Veisi</a:t>
            </a:r>
            <a:r>
              <a:rPr lang="es-ES" sz="1600" dirty="0">
                <a:cs typeface="Times New Roman" pitchFamily="18" charset="0"/>
              </a:rPr>
              <a:t>, H. </a:t>
            </a:r>
            <a:r>
              <a:rPr lang="en-US" sz="1600" dirty="0">
                <a:cs typeface="Times New Roman" pitchFamily="18" charset="0"/>
              </a:rPr>
              <a:t>A Deep Learning Approach to Persian Plagiarism Detection,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Gillam</a:t>
            </a:r>
            <a:r>
              <a:rPr lang="en-US" sz="1600" dirty="0">
                <a:cs typeface="Times New Roman" pitchFamily="18" charset="0"/>
              </a:rPr>
              <a:t>, L., and </a:t>
            </a:r>
            <a:r>
              <a:rPr lang="en-US" sz="1600" dirty="0" err="1">
                <a:cs typeface="Times New Roman" pitchFamily="18" charset="0"/>
              </a:rPr>
              <a:t>Vartapetiance</a:t>
            </a:r>
            <a:r>
              <a:rPr lang="en-US" sz="1600" dirty="0">
                <a:cs typeface="Times New Roman" pitchFamily="18" charset="0"/>
              </a:rPr>
              <a:t>, A.,   From English to Persian: Conversion of Text Alignment for Plagiarism Detection,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Mansoorizadeh</a:t>
            </a:r>
            <a:r>
              <a:rPr lang="en-US" sz="1600" dirty="0">
                <a:cs typeface="Times New Roman" pitchFamily="18" charset="0"/>
              </a:rPr>
              <a:t>, M, </a:t>
            </a:r>
            <a:r>
              <a:rPr lang="en-US" sz="1600" dirty="0" err="1">
                <a:cs typeface="Times New Roman" pitchFamily="18" charset="0"/>
              </a:rPr>
              <a:t>Rahgooy</a:t>
            </a:r>
            <a:r>
              <a:rPr lang="en-US" sz="1600" dirty="0">
                <a:cs typeface="Times New Roman" pitchFamily="18" charset="0"/>
              </a:rPr>
              <a:t>, T. Persian Plagiarism Detection Using Sentence Correlations,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Mashhadirajab</a:t>
            </a:r>
            <a:r>
              <a:rPr lang="en-US" sz="1600" dirty="0">
                <a:cs typeface="Times New Roman" pitchFamily="18" charset="0"/>
              </a:rPr>
              <a:t>, F, </a:t>
            </a:r>
            <a:r>
              <a:rPr lang="en-US" sz="1600" dirty="0" err="1">
                <a:cs typeface="Times New Roman" pitchFamily="18" charset="0"/>
              </a:rPr>
              <a:t>Shamsfard</a:t>
            </a:r>
            <a:r>
              <a:rPr lang="en-US" sz="1600" dirty="0">
                <a:cs typeface="Times New Roman" pitchFamily="18" charset="0"/>
              </a:rPr>
              <a:t>, M. A Text Alignment Algorithm Based on Prediction of Obfuscation Types Using SVM Neural Network,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Mashhadirajab</a:t>
            </a:r>
            <a:r>
              <a:rPr lang="en-US" sz="1600" dirty="0">
                <a:cs typeface="Times New Roman" pitchFamily="18" charset="0"/>
              </a:rPr>
              <a:t>, F, </a:t>
            </a:r>
            <a:r>
              <a:rPr lang="en-US" sz="1600" dirty="0" err="1">
                <a:cs typeface="Times New Roman" pitchFamily="18" charset="0"/>
              </a:rPr>
              <a:t>Shamsfard</a:t>
            </a:r>
            <a:r>
              <a:rPr lang="en-US" sz="1600" dirty="0">
                <a:cs typeface="Times New Roman" pitchFamily="18" charset="0"/>
              </a:rPr>
              <a:t>, M, </a:t>
            </a:r>
            <a:r>
              <a:rPr lang="en-US" sz="1600" dirty="0" err="1">
                <a:cs typeface="Times New Roman" pitchFamily="18" charset="0"/>
              </a:rPr>
              <a:t>Adelkhah</a:t>
            </a:r>
            <a:r>
              <a:rPr lang="en-US" sz="1600" dirty="0">
                <a:cs typeface="Times New Roman" pitchFamily="18" charset="0"/>
              </a:rPr>
              <a:t>, R, </a:t>
            </a:r>
            <a:r>
              <a:rPr lang="en-US" sz="1600" dirty="0" err="1">
                <a:cs typeface="Times New Roman" pitchFamily="18" charset="0"/>
              </a:rPr>
              <a:t>Shafiee</a:t>
            </a:r>
            <a:r>
              <a:rPr lang="en-US" sz="1600" dirty="0">
                <a:cs typeface="Times New Roman" pitchFamily="18" charset="0"/>
              </a:rPr>
              <a:t>, F., </a:t>
            </a:r>
            <a:r>
              <a:rPr lang="en-US" sz="1600" dirty="0" err="1">
                <a:cs typeface="Times New Roman" pitchFamily="18" charset="0"/>
              </a:rPr>
              <a:t>Saedi</a:t>
            </a:r>
            <a:r>
              <a:rPr lang="en-US" sz="1600" dirty="0">
                <a:cs typeface="Times New Roman" pitchFamily="18" charset="0"/>
              </a:rPr>
              <a:t>, S. A Text Alignment Corpus for Persian Plagiarism Detection,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Minaei</a:t>
            </a:r>
            <a:r>
              <a:rPr lang="en-US" sz="1600" dirty="0">
                <a:cs typeface="Times New Roman" pitchFamily="18" charset="0"/>
              </a:rPr>
              <a:t>, B, </a:t>
            </a:r>
            <a:r>
              <a:rPr lang="en-US" sz="1600" dirty="0" err="1">
                <a:cs typeface="Times New Roman" pitchFamily="18" charset="0"/>
              </a:rPr>
              <a:t>Niknam</a:t>
            </a:r>
            <a:r>
              <a:rPr lang="en-US" sz="1600" dirty="0">
                <a:cs typeface="Times New Roman" pitchFamily="18" charset="0"/>
              </a:rPr>
              <a:t>, M. An n-gram based Method for Nearly Copy Detection in Plagiarism Systems,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ES" sz="1600" dirty="0" err="1">
                <a:cs typeface="Times New Roman" pitchFamily="18" charset="0"/>
              </a:rPr>
              <a:t>Momtaz</a:t>
            </a:r>
            <a:r>
              <a:rPr lang="es-ES" sz="1600" dirty="0">
                <a:cs typeface="Times New Roman" pitchFamily="18" charset="0"/>
              </a:rPr>
              <a:t>, M, </a:t>
            </a:r>
            <a:r>
              <a:rPr lang="es-ES" sz="1600" dirty="0" err="1">
                <a:cs typeface="Times New Roman" pitchFamily="18" charset="0"/>
              </a:rPr>
              <a:t>Bijari</a:t>
            </a:r>
            <a:r>
              <a:rPr lang="es-ES" sz="1600" dirty="0">
                <a:cs typeface="Times New Roman" pitchFamily="18" charset="0"/>
              </a:rPr>
              <a:t>, K, </a:t>
            </a:r>
            <a:r>
              <a:rPr lang="es-ES" sz="1600" dirty="0" err="1">
                <a:cs typeface="Times New Roman" pitchFamily="18" charset="0"/>
              </a:rPr>
              <a:t>Salehi</a:t>
            </a:r>
            <a:r>
              <a:rPr lang="es-ES" sz="1600" dirty="0">
                <a:cs typeface="Times New Roman" pitchFamily="18" charset="0"/>
              </a:rPr>
              <a:t>, M, </a:t>
            </a:r>
            <a:r>
              <a:rPr lang="es-ES" sz="1600" dirty="0" err="1">
                <a:cs typeface="Times New Roman" pitchFamily="18" charset="0"/>
              </a:rPr>
              <a:t>Veisi</a:t>
            </a:r>
            <a:r>
              <a:rPr lang="es-ES" sz="1600" dirty="0">
                <a:cs typeface="Times New Roman" pitchFamily="18" charset="0"/>
              </a:rPr>
              <a:t>, H. </a:t>
            </a:r>
            <a:r>
              <a:rPr lang="en-US" sz="1600" dirty="0">
                <a:cs typeface="Times New Roman" pitchFamily="18" charset="0"/>
              </a:rPr>
              <a:t>Graph-based Approach to Text Alignment for Plagiarism Detection in Persian Documents,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Rezaei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Sharifabadi</a:t>
            </a:r>
            <a:r>
              <a:rPr lang="en-US" sz="1600" dirty="0">
                <a:cs typeface="Times New Roman" pitchFamily="18" charset="0"/>
              </a:rPr>
              <a:t>, M., </a:t>
            </a:r>
            <a:r>
              <a:rPr lang="en-US" sz="1600" dirty="0" err="1">
                <a:cs typeface="Times New Roman" pitchFamily="18" charset="0"/>
              </a:rPr>
              <a:t>Eftekhari</a:t>
            </a:r>
            <a:r>
              <a:rPr lang="en-US" sz="1600" dirty="0">
                <a:cs typeface="Times New Roman" pitchFamily="18" charset="0"/>
              </a:rPr>
              <a:t>, S. A. </a:t>
            </a:r>
            <a:r>
              <a:rPr lang="en-US" sz="1600" dirty="0" err="1">
                <a:cs typeface="Times New Roman" pitchFamily="18" charset="0"/>
              </a:rPr>
              <a:t>Mahak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Samim</a:t>
            </a:r>
            <a:r>
              <a:rPr lang="en-US" sz="1600" dirty="0">
                <a:cs typeface="Times New Roman" pitchFamily="18" charset="0"/>
              </a:rPr>
              <a:t>: A Corpus of Persian Academic Texts for Evaluating Plagiarism Detection Systems, 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 err="1">
                <a:cs typeface="Times New Roman" pitchFamily="18" charset="0"/>
              </a:rPr>
              <a:t>Talebpour</a:t>
            </a:r>
            <a:r>
              <a:rPr lang="en-US" sz="1600" dirty="0">
                <a:cs typeface="Times New Roman" pitchFamily="18" charset="0"/>
              </a:rPr>
              <a:t>, A, </a:t>
            </a:r>
            <a:r>
              <a:rPr lang="en-US" sz="1600" dirty="0" err="1">
                <a:cs typeface="Times New Roman" pitchFamily="18" charset="0"/>
              </a:rPr>
              <a:t>Shirzadi</a:t>
            </a:r>
            <a:r>
              <a:rPr lang="en-US" sz="1600" dirty="0">
                <a:cs typeface="Times New Roman" pitchFamily="18" charset="0"/>
              </a:rPr>
              <a:t>, M, </a:t>
            </a:r>
            <a:r>
              <a:rPr lang="en-US" sz="1600" dirty="0" err="1">
                <a:cs typeface="Times New Roman" pitchFamily="18" charset="0"/>
              </a:rPr>
              <a:t>Aminolroaya</a:t>
            </a:r>
            <a:r>
              <a:rPr lang="en-US" sz="1600" dirty="0">
                <a:cs typeface="Times New Roman" pitchFamily="18" charset="0"/>
              </a:rPr>
              <a:t>, Z. Plagiarism Detection based on a Novel </a:t>
            </a:r>
            <a:r>
              <a:rPr lang="en-US" sz="1600" dirty="0" err="1">
                <a:cs typeface="Times New Roman" pitchFamily="18" charset="0"/>
              </a:rPr>
              <a:t>Trie</a:t>
            </a:r>
            <a:r>
              <a:rPr lang="en-US" sz="1600" dirty="0">
                <a:cs typeface="Times New Roman" pitchFamily="18" charset="0"/>
              </a:rPr>
              <a:t>-based </a:t>
            </a:r>
            <a:r>
              <a:rPr lang="en-US" sz="1600" dirty="0" smtClean="0">
                <a:cs typeface="Times New Roman" pitchFamily="18" charset="0"/>
              </a:rPr>
              <a:t>Approach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DACFF72-7E77-4DF8-B061-7F2E7D5B76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presentation-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18288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5807005"/>
            <a:ext cx="5894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8" name="Picture 2" descr="F:\17 - FIRE\Plagd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706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73624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Persian belongs to </a:t>
            </a:r>
            <a:r>
              <a:rPr lang="en-US" sz="2800" u="sng" dirty="0" smtClean="0"/>
              <a:t>Arabic </a:t>
            </a:r>
            <a:r>
              <a:rPr lang="en-US" sz="2800" u="sng" dirty="0"/>
              <a:t>script-based languages</a:t>
            </a:r>
            <a:r>
              <a:rPr lang="en-US" sz="2800" dirty="0"/>
              <a:t> share some common linguistic </a:t>
            </a:r>
            <a:r>
              <a:rPr lang="en-US" sz="2800" dirty="0" smtClean="0"/>
              <a:t>characteristics:</a:t>
            </a:r>
            <a:endParaRPr lang="en-US" sz="2800" dirty="0"/>
          </a:p>
          <a:p>
            <a:pPr lvl="0"/>
            <a:r>
              <a:rPr lang="en-US" sz="2800" dirty="0"/>
              <a:t>Absence of capitalization</a:t>
            </a:r>
          </a:p>
          <a:p>
            <a:pPr lvl="0"/>
            <a:r>
              <a:rPr lang="en-US" sz="2800" dirty="0"/>
              <a:t>Right to left direction</a:t>
            </a:r>
          </a:p>
          <a:p>
            <a:pPr lvl="0"/>
            <a:r>
              <a:rPr lang="en-US" sz="2800" dirty="0"/>
              <a:t>Lack of clear word boundaries</a:t>
            </a:r>
          </a:p>
          <a:p>
            <a:pPr lvl="0"/>
            <a:r>
              <a:rPr lang="en-US" sz="2800" dirty="0"/>
              <a:t>Complex word structure</a:t>
            </a:r>
          </a:p>
          <a:p>
            <a:pPr lvl="0"/>
            <a:r>
              <a:rPr lang="en-US" sz="2800" dirty="0"/>
              <a:t>Encoding issues in computer environment</a:t>
            </a:r>
          </a:p>
          <a:p>
            <a:pPr lvl="0"/>
            <a:r>
              <a:rPr lang="en-US" sz="2800" dirty="0"/>
              <a:t>A high degree of ambiguity due to non-representation of short vowels in the writing </a:t>
            </a:r>
            <a:r>
              <a:rPr lang="en-US" sz="2800" dirty="0" smtClean="0"/>
              <a:t>system</a:t>
            </a:r>
            <a:endParaRPr lang="en-US" sz="2800" dirty="0"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Persian Language Characteristics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3A32C0D1-DA81-47F6-8430-E17AFE2F3A57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5991671"/>
                <a:ext cx="6480720" cy="4616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cs typeface="B Nazanin" pitchFamily="2" charset="-78"/>
                  </a:rPr>
                  <a:t>رانندگی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درپر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ازدحام</a:t>
                </a:r>
                <a14:m>
                  <m:oMath xmlns:m="http://schemas.openxmlformats.org/officeDocument/2006/math">
                    <m:r>
                      <a:rPr lang="en-US" sz="900" i="1" smtClean="0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ترین</a:t>
                </a:r>
                <a:r>
                  <a:rPr lang="en-US" sz="900" dirty="0" smtClean="0">
                    <a:sym typeface="Web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شهرما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 اثر</a:t>
                </a:r>
                <a:r>
                  <a:rPr lang="en-US" sz="2400" dirty="0" smtClean="0">
                    <a:sym typeface="Web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بخش</a:t>
                </a:r>
                <a:r>
                  <a:rPr lang="en-US" sz="1050" dirty="0">
                    <a:sym typeface="Web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نمی </a:t>
                </a:r>
                <a14:m>
                  <m:oMath xmlns:m="http://schemas.openxmlformats.org/officeDocument/2006/math">
                    <m:r>
                      <a:rPr lang="en-US" sz="800" i="1">
                        <a:latin typeface="Cambria Math"/>
                        <a:sym typeface="Webdings"/>
                      </a:rPr>
                      <m:t></m:t>
                    </m:r>
                  </m:oMath>
                </a14:m>
                <a:r>
                  <a:rPr lang="fa-IR" sz="2400" b="1" dirty="0" smtClean="0">
                    <a:cs typeface="B Nazanin" pitchFamily="2" charset="-78"/>
                  </a:rPr>
                  <a:t> باشد.</a:t>
                </a:r>
                <a:endParaRPr lang="en-US" sz="2400" b="1" dirty="0"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991671"/>
                <a:ext cx="64807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8" t="-6579" r="-1505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763688" y="5877272"/>
            <a:ext cx="6120680" cy="646331"/>
            <a:chOff x="1763688" y="5877272"/>
            <a:chExt cx="612068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63688" y="5877272"/>
              <a:ext cx="11399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2" y="5877272"/>
              <a:ext cx="10237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735" y="5877272"/>
              <a:ext cx="23762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9992" y="5877272"/>
              <a:ext cx="43204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2280" y="5877272"/>
              <a:ext cx="79208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7856" y="5877272"/>
              <a:ext cx="28803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5877272"/>
              <a:ext cx="158417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fa-IR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3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57800"/>
            <a:ext cx="6373688" cy="11430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History of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works in Persian Plagiarism Detection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flipH="1">
            <a:off x="762000" y="1219200"/>
            <a:ext cx="7772400" cy="91440"/>
          </a:xfrm>
          <a:custGeom>
            <a:avLst/>
            <a:gdLst>
              <a:gd name="G0" fmla="+- 620 0 0"/>
            </a:gdLst>
            <a:ahLst/>
            <a:cxnLst>
              <a:cxn ang="0">
                <a:pos x="0" y="0"/>
              </a:cxn>
              <a:cxn ang="0">
                <a:pos x="620" y="0"/>
              </a:cxn>
              <a:cxn ang="0">
                <a:pos x="62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20" y="0"/>
                </a:lnTo>
                <a:lnTo>
                  <a:pt x="62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27432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US" sz="2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dirty="0" err="1" smtClean="0">
                <a:cs typeface="Times New Roman" pitchFamily="18" charset="0"/>
              </a:rPr>
              <a:t>PlagDet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Task at </a:t>
            </a:r>
            <a:r>
              <a:rPr lang="en-US" sz="2800" dirty="0" smtClean="0">
                <a:cs typeface="Times New Roman" pitchFamily="18" charset="0"/>
              </a:rPr>
              <a:t>AAIC: </a:t>
            </a:r>
            <a:r>
              <a:rPr lang="en-US" sz="2800" dirty="0">
                <a:cs typeface="Times New Roman" pitchFamily="18" charset="0"/>
              </a:rPr>
              <a:t>The first competition on Persian plagiarism detection was held </a:t>
            </a:r>
            <a:r>
              <a:rPr lang="en-US" sz="2800" dirty="0" smtClean="0">
                <a:cs typeface="Times New Roman" pitchFamily="18" charset="0"/>
              </a:rPr>
              <a:t>with </a:t>
            </a:r>
            <a:r>
              <a:rPr lang="en-US" sz="2800" dirty="0">
                <a:cs typeface="Times New Roman" pitchFamily="18" charset="0"/>
              </a:rPr>
              <a:t>the 3rd </a:t>
            </a:r>
            <a:r>
              <a:rPr lang="en-US" sz="2800" dirty="0" err="1">
                <a:cs typeface="Times New Roman" pitchFamily="18" charset="0"/>
              </a:rPr>
              <a:t>AmirKabir</a:t>
            </a:r>
            <a:r>
              <a:rPr lang="en-US" sz="2800" dirty="0">
                <a:cs typeface="Times New Roman" pitchFamily="18" charset="0"/>
              </a:rPr>
              <a:t> Artificial Intelligence Competition (</a:t>
            </a:r>
            <a:r>
              <a:rPr lang="en-US" sz="2800" dirty="0" smtClean="0">
                <a:cs typeface="Times New Roman" pitchFamily="18" charset="0"/>
              </a:rPr>
              <a:t>AAIC 2015) </a:t>
            </a:r>
            <a:endParaRPr lang="en-US" sz="2800" dirty="0"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Results in the </a:t>
            </a:r>
            <a:r>
              <a:rPr lang="en-US" sz="2800" dirty="0">
                <a:cs typeface="Times New Roman" pitchFamily="18" charset="0"/>
              </a:rPr>
              <a:t>release of the </a:t>
            </a:r>
            <a:r>
              <a:rPr lang="en-US" sz="2800" u="sng" dirty="0">
                <a:cs typeface="Times New Roman" pitchFamily="18" charset="0"/>
              </a:rPr>
              <a:t>first </a:t>
            </a:r>
            <a:r>
              <a:rPr lang="en-US" sz="2800" u="sng" dirty="0" smtClean="0">
                <a:cs typeface="Times New Roman" pitchFamily="18" charset="0"/>
              </a:rPr>
              <a:t>PD </a:t>
            </a:r>
            <a:r>
              <a:rPr lang="en-US" sz="2800" u="sng" dirty="0">
                <a:cs typeface="Times New Roman" pitchFamily="18" charset="0"/>
              </a:rPr>
              <a:t>corpus </a:t>
            </a:r>
            <a:r>
              <a:rPr lang="en-US" sz="2800" dirty="0">
                <a:cs typeface="Times New Roman" pitchFamily="18" charset="0"/>
              </a:rPr>
              <a:t>in </a:t>
            </a:r>
            <a:r>
              <a:rPr lang="en-US" sz="2800" dirty="0" smtClean="0">
                <a:cs typeface="Times New Roman" pitchFamily="18" charset="0"/>
              </a:rPr>
              <a:t>Persian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The PAN structure on evaluation </a:t>
            </a:r>
            <a:r>
              <a:rPr lang="en-US" sz="2800" dirty="0">
                <a:cs typeface="Times New Roman" pitchFamily="18" charset="0"/>
              </a:rPr>
              <a:t>and corpus annotation </a:t>
            </a:r>
            <a:r>
              <a:rPr lang="en-US" sz="2800" dirty="0" smtClean="0">
                <a:cs typeface="Times New Roman" pitchFamily="18" charset="0"/>
              </a:rPr>
              <a:t>was </a:t>
            </a:r>
            <a:r>
              <a:rPr lang="en-US" sz="2800" dirty="0">
                <a:cs typeface="Times New Roman" pitchFamily="18" charset="0"/>
              </a:rPr>
              <a:t>used in this competition.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800" dirty="0"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800" dirty="0"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Plagdet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 in Iran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CCE45326-86E2-49B8-AE91-FA692B8348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124744"/>
            <a:ext cx="8655496" cy="342974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The low number of Participants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Importance of CFP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cs typeface="Times New Roman" pitchFamily="18" charset="0"/>
              </a:rPr>
              <a:t>High rate of </a:t>
            </a:r>
            <a:r>
              <a:rPr lang="en-US" sz="2400" dirty="0" smtClean="0">
                <a:latin typeface="Calibri"/>
              </a:rPr>
              <a:t>Withdraws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Calibri"/>
              </a:rPr>
              <a:t>Free registration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  <a:cs typeface="Times New Roman" pitchFamily="18" charset="0"/>
              </a:rPr>
              <a:t>Just local teams participate in Competition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Calibri"/>
                <a:cs typeface="Times New Roman" pitchFamily="18" charset="0"/>
              </a:rPr>
              <a:t>Using an online platform to support remote participation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</a:rPr>
              <a:t>Unfamiliarity with rules and criteria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Calibri"/>
                <a:cs typeface="Times New Roman" pitchFamily="18" charset="0"/>
              </a:rPr>
              <a:t>More </a:t>
            </a:r>
            <a:r>
              <a:rPr lang="en-US" sz="1600" dirty="0" smtClean="0">
                <a:latin typeface="Calibri"/>
              </a:rPr>
              <a:t>effective communication with </a:t>
            </a:r>
            <a:r>
              <a:rPr lang="en-US" sz="1600" dirty="0">
                <a:latin typeface="Calibri"/>
              </a:rPr>
              <a:t>participants using Discussion groups and email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/>
              </a:rPr>
              <a:t>Problems with running the codes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latin typeface="Calibri"/>
                <a:cs typeface="Times New Roman" pitchFamily="18" charset="0"/>
              </a:rPr>
              <a:t>Exploiting a unified Platform (TIRA) instead of running the codes on </a:t>
            </a:r>
            <a:r>
              <a:rPr lang="en-US" sz="1600" dirty="0" err="1">
                <a:latin typeface="Calibri"/>
                <a:cs typeface="Times New Roman" pitchFamily="18" charset="0"/>
              </a:rPr>
              <a:t>usesrs</a:t>
            </a:r>
            <a:r>
              <a:rPr lang="en-US" sz="1600" dirty="0">
                <a:latin typeface="Calibri"/>
                <a:cs typeface="Times New Roman" pitchFamily="18" charset="0"/>
              </a:rPr>
              <a:t> computers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Incentives for the participants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latin typeface="Calibri"/>
                <a:cs typeface="Times New Roman" pitchFamily="18" charset="0"/>
              </a:rPr>
              <a:t>High ranked teams  will be </a:t>
            </a:r>
            <a:r>
              <a:rPr lang="en-US" sz="1600" dirty="0" smtClean="0">
                <a:latin typeface="Calibri"/>
                <a:cs typeface="Times New Roman" pitchFamily="18" charset="0"/>
              </a:rPr>
              <a:t>awarded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/>
              <a:t>Holding a Local ceremony for introducing the award winners</a:t>
            </a:r>
            <a:endParaRPr lang="en-US" sz="1600" dirty="0">
              <a:latin typeface="Calibri"/>
              <a:cs typeface="Times New Roman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Intellectual property of the corpora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BACC6">
                  <a:lumMod val="60000"/>
                  <a:lumOff val="40000"/>
                </a:srgbClr>
              </a:buClr>
              <a:buFont typeface="Wingdings" pitchFamily="2" charset="2"/>
              <a:buChar char="§"/>
            </a:pPr>
            <a:r>
              <a:rPr lang="en-US" sz="1600" dirty="0">
                <a:latin typeface="Calibri"/>
                <a:cs typeface="Times New Roman" pitchFamily="18" charset="0"/>
              </a:rPr>
              <a:t>Writing terms and </a:t>
            </a:r>
            <a:r>
              <a:rPr lang="en-US" sz="1600" dirty="0" smtClean="0">
                <a:latin typeface="Calibri"/>
                <a:cs typeface="Times New Roman" pitchFamily="18" charset="0"/>
              </a:rPr>
              <a:t>conditions</a:t>
            </a:r>
            <a:endParaRPr lang="en-US" sz="1600" dirty="0">
              <a:latin typeface="Calibri"/>
              <a:cs typeface="Times New Roman" pitchFamily="18" charset="0"/>
            </a:endParaRPr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Lessons learned from AmirKabir AAIC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7028F555-33F9-4576-B005-D3EE3400C8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5257800"/>
            <a:ext cx="5580112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Persian Plagdet 2016</a:t>
            </a:r>
            <a:endParaRPr lang="en-US" sz="48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flipH="1">
            <a:off x="762000" y="1219200"/>
            <a:ext cx="7772400" cy="91440"/>
          </a:xfrm>
          <a:custGeom>
            <a:avLst/>
            <a:gdLst>
              <a:gd name="G0" fmla="+- 620 0 0"/>
            </a:gdLst>
            <a:ahLst/>
            <a:cxnLst>
              <a:cxn ang="0">
                <a:pos x="0" y="0"/>
              </a:cxn>
              <a:cxn ang="0">
                <a:pos x="620" y="0"/>
              </a:cxn>
              <a:cxn ang="0">
                <a:pos x="62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20" y="0"/>
                </a:lnTo>
                <a:lnTo>
                  <a:pt x="62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27432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sz="23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 5"/>
          <p:cNvCxnSpPr/>
          <p:nvPr/>
        </p:nvCxnSpPr>
        <p:spPr>
          <a:xfrm>
            <a:off x="914400" y="990600"/>
            <a:ext cx="7315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 descr=" 8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shared task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 descr="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2D1755C8-F867-465D-ABCD-E9272A76DEA9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9" name="OTLSHAPE_M_93afb554552a4221a5380f7919409aa7_Connector1" descr=" 9027"/>
          <p:cNvCxnSpPr/>
          <p:nvPr>
            <p:custDataLst>
              <p:tags r:id="rId1"/>
            </p:custDataLst>
          </p:nvPr>
        </p:nvCxnSpPr>
        <p:spPr>
          <a:xfrm>
            <a:off x="2011635" y="3776679"/>
            <a:ext cx="1588" cy="284682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M_52743de8bb6d4044896f473898fe9da7_Connector1" descr=" 9026"/>
          <p:cNvCxnSpPr/>
          <p:nvPr>
            <p:custDataLst>
              <p:tags r:id="rId2"/>
            </p:custDataLst>
          </p:nvPr>
        </p:nvCxnSpPr>
        <p:spPr>
          <a:xfrm>
            <a:off x="945202" y="2609902"/>
            <a:ext cx="1588" cy="605327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M_a58f29487c0343c08abcf41913e40cae_Connector1" descr=" 9025"/>
          <p:cNvCxnSpPr/>
          <p:nvPr>
            <p:custDataLst>
              <p:tags r:id="rId3"/>
            </p:custDataLst>
          </p:nvPr>
        </p:nvCxnSpPr>
        <p:spPr>
          <a:xfrm>
            <a:off x="806315" y="2148338"/>
            <a:ext cx="1588" cy="1066890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RightEndCaps" descr=" 9003"/>
          <p:cNvSpPr txBox="1"/>
          <p:nvPr>
            <p:custDataLst>
              <p:tags r:id="rId4"/>
            </p:custDataLst>
          </p:nvPr>
        </p:nvSpPr>
        <p:spPr>
          <a:xfrm>
            <a:off x="8702649" y="3316342"/>
            <a:ext cx="284693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2016</a:t>
            </a:r>
            <a:endParaRPr lang="en-US" sz="12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13" name="OTLSHAPE_TB_00000000000000000000000000000000_ScaleContainer" descr=" 9004"/>
          <p:cNvSpPr/>
          <p:nvPr>
            <p:custDataLst>
              <p:tags r:id="rId5"/>
            </p:custDataLst>
          </p:nvPr>
        </p:nvSpPr>
        <p:spPr>
          <a:xfrm>
            <a:off x="399951" y="3215228"/>
            <a:ext cx="8204497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TLSHAPE_TB_00000000000000000000000000000000_TimescaleInterval1" descr=" 9008"/>
          <p:cNvSpPr txBox="1"/>
          <p:nvPr>
            <p:custDataLst>
              <p:tags r:id="rId6"/>
            </p:custDataLst>
          </p:nvPr>
        </p:nvSpPr>
        <p:spPr>
          <a:xfrm>
            <a:off x="825625" y="3312702"/>
            <a:ext cx="75137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Nov 2015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OTLSHAPE_TB_00000000000000000000000000000000_Separator2" descr=" 9011"/>
          <p:cNvCxnSpPr/>
          <p:nvPr>
            <p:custDataLst>
              <p:tags r:id="rId7"/>
            </p:custDataLst>
          </p:nvPr>
        </p:nvCxnSpPr>
        <p:spPr>
          <a:xfrm>
            <a:off x="1763688" y="32787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3" descr=" 9012"/>
          <p:cNvSpPr txBox="1"/>
          <p:nvPr>
            <p:custDataLst>
              <p:tags r:id="rId8"/>
            </p:custDataLst>
          </p:nvPr>
        </p:nvSpPr>
        <p:spPr>
          <a:xfrm>
            <a:off x="2013167" y="3312702"/>
            <a:ext cx="53570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April 2016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OTLSHAPE_TB_00000000000000000000000000000000_Separator4" descr=" 9015"/>
          <p:cNvCxnSpPr/>
          <p:nvPr>
            <p:custDataLst>
              <p:tags r:id="rId9"/>
            </p:custDataLst>
          </p:nvPr>
        </p:nvCxnSpPr>
        <p:spPr>
          <a:xfrm>
            <a:off x="2843808" y="32787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5" descr=" 9016"/>
          <p:cNvSpPr txBox="1"/>
          <p:nvPr>
            <p:custDataLst>
              <p:tags r:id="rId10"/>
            </p:custDataLst>
          </p:nvPr>
        </p:nvSpPr>
        <p:spPr>
          <a:xfrm>
            <a:off x="3059832" y="3312702"/>
            <a:ext cx="47349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May 2016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5" descr=" 9017"/>
          <p:cNvCxnSpPr/>
          <p:nvPr>
            <p:custDataLst>
              <p:tags r:id="rId11"/>
            </p:custDataLst>
          </p:nvPr>
        </p:nvCxnSpPr>
        <p:spPr>
          <a:xfrm>
            <a:off x="4139952" y="32787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 descr=" 9020"/>
          <p:cNvSpPr txBox="1"/>
          <p:nvPr>
            <p:custDataLst>
              <p:tags r:id="rId12"/>
            </p:custDataLst>
          </p:nvPr>
        </p:nvSpPr>
        <p:spPr>
          <a:xfrm>
            <a:off x="5113316" y="3312702"/>
            <a:ext cx="39282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August 2016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7" descr=" 9021"/>
          <p:cNvCxnSpPr/>
          <p:nvPr>
            <p:custDataLst>
              <p:tags r:id="rId13"/>
            </p:custDataLst>
          </p:nvPr>
        </p:nvCxnSpPr>
        <p:spPr>
          <a:xfrm>
            <a:off x="6075303" y="32787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 descr=" 9022"/>
          <p:cNvSpPr txBox="1"/>
          <p:nvPr>
            <p:custDataLst>
              <p:tags r:id="rId14"/>
            </p:custDataLst>
          </p:nvPr>
        </p:nvSpPr>
        <p:spPr>
          <a:xfrm>
            <a:off x="6298233" y="3312702"/>
            <a:ext cx="2864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Sept 2016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M_a58f29487c0343c08abcf41913e40cae_Title" descr=" 9029"/>
          <p:cNvSpPr txBox="1"/>
          <p:nvPr>
            <p:custDataLst>
              <p:tags r:id="rId15"/>
            </p:custDataLst>
          </p:nvPr>
        </p:nvSpPr>
        <p:spPr>
          <a:xfrm>
            <a:off x="962181" y="2136714"/>
            <a:ext cx="259263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Starting Persian </a:t>
            </a:r>
            <a:r>
              <a:rPr lang="en-US" sz="1100" b="1" spc="-6" dirty="0" err="1" smtClean="0">
                <a:solidFill>
                  <a:srgbClr val="3B5998"/>
                </a:solidFill>
                <a:latin typeface="Calibri" panose="020F0502020204030204" pitchFamily="34" charset="0"/>
              </a:rPr>
              <a:t>Plagdet</a:t>
            </a:r>
            <a:r>
              <a:rPr lang="en-US" sz="11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 2016</a:t>
            </a:r>
            <a:endParaRPr lang="en-US" sz="1100" b="1" spc="-6" dirty="0">
              <a:solidFill>
                <a:srgbClr val="3B5998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M_a58f29487c0343c08abcf41913e40cae_Shape" descr=" 9031"/>
          <p:cNvSpPr/>
          <p:nvPr>
            <p:custDataLst>
              <p:tags r:id="rId16"/>
            </p:custDataLst>
          </p:nvPr>
        </p:nvSpPr>
        <p:spPr>
          <a:xfrm rot="16200000">
            <a:off x="804727" y="2168975"/>
            <a:ext cx="165100" cy="12382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M_52743de8bb6d4044896f473898fe9da7_Title" descr=" 9032"/>
          <p:cNvSpPr txBox="1"/>
          <p:nvPr>
            <p:custDataLst>
              <p:tags r:id="rId17"/>
            </p:custDataLst>
          </p:nvPr>
        </p:nvSpPr>
        <p:spPr>
          <a:xfrm>
            <a:off x="1083313" y="2502874"/>
            <a:ext cx="2327694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 Letter of Request to PAN Organizers</a:t>
            </a:r>
          </a:p>
          <a:p>
            <a:r>
              <a:rPr lang="en-US" sz="1100" b="1" spc="-6" dirty="0">
                <a:solidFill>
                  <a:srgbClr val="3B5998"/>
                </a:solidFill>
                <a:latin typeface="Calibri" panose="020F0502020204030204" pitchFamily="34" charset="0"/>
              </a:rPr>
              <a:t> </a:t>
            </a:r>
            <a:r>
              <a:rPr lang="en-US" sz="1100" b="1" spc="-6" dirty="0" smtClean="0">
                <a:solidFill>
                  <a:srgbClr val="3B5998"/>
                </a:solidFill>
                <a:latin typeface="Calibri" panose="020F0502020204030204" pitchFamily="34" charset="0"/>
              </a:rPr>
              <a:t>Nov, 29, 2015</a:t>
            </a:r>
            <a:endParaRPr lang="en-US" sz="1100" b="1" spc="-6" dirty="0">
              <a:solidFill>
                <a:srgbClr val="3B5998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M_52743de8bb6d4044896f473898fe9da7_Shape" descr=" 9034"/>
          <p:cNvSpPr/>
          <p:nvPr>
            <p:custDataLst>
              <p:tags r:id="rId18"/>
            </p:custDataLst>
          </p:nvPr>
        </p:nvSpPr>
        <p:spPr>
          <a:xfrm rot="16200000">
            <a:off x="943614" y="2630539"/>
            <a:ext cx="165100" cy="123825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M_a54bc827b05146d18b559f618723e2b4_Shape" descr=" 9037"/>
          <p:cNvSpPr/>
          <p:nvPr>
            <p:custDataLst>
              <p:tags r:id="rId19"/>
            </p:custDataLst>
          </p:nvPr>
        </p:nvSpPr>
        <p:spPr>
          <a:xfrm>
            <a:off x="6370241" y="3522679"/>
            <a:ext cx="171450" cy="254000"/>
          </a:xfrm>
          <a:prstGeom prst="teardrop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M_93afb554552a4221a5380f7919409aa7_Title" descr=" 9038"/>
          <p:cNvSpPr txBox="1"/>
          <p:nvPr>
            <p:custDataLst>
              <p:tags r:id="rId20"/>
            </p:custDataLst>
          </p:nvPr>
        </p:nvSpPr>
        <p:spPr>
          <a:xfrm>
            <a:off x="1403648" y="4092461"/>
            <a:ext cx="1584175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Submitting the Proposal</a:t>
            </a:r>
          </a:p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April, 20, 2016</a:t>
            </a:r>
            <a:endParaRPr lang="en-US" sz="1100" b="1" spc="-6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M_93afb554552a4221a5380f7919409aa7_Shape" descr=" 9040"/>
          <p:cNvSpPr/>
          <p:nvPr>
            <p:custDataLst>
              <p:tags r:id="rId21"/>
            </p:custDataLst>
          </p:nvPr>
        </p:nvSpPr>
        <p:spPr>
          <a:xfrm>
            <a:off x="1925910" y="3522679"/>
            <a:ext cx="17145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OTLSHAPE_M_93afb554552a4221a5380f7919409aa7_Connector1" descr=" 93"/>
          <p:cNvCxnSpPr/>
          <p:nvPr>
            <p:custDataLst>
              <p:tags r:id="rId22"/>
            </p:custDataLst>
          </p:nvPr>
        </p:nvCxnSpPr>
        <p:spPr>
          <a:xfrm>
            <a:off x="3145557" y="3776679"/>
            <a:ext cx="1588" cy="748656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TLSHAPE_M_93afb554552a4221a5380f7919409aa7_Title" descr=" 94"/>
          <p:cNvSpPr txBox="1"/>
          <p:nvPr>
            <p:custDataLst>
              <p:tags r:id="rId23"/>
            </p:custDataLst>
          </p:nvPr>
        </p:nvSpPr>
        <p:spPr>
          <a:xfrm>
            <a:off x="3177370" y="4164469"/>
            <a:ext cx="189366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Approve of the Proposal</a:t>
            </a:r>
            <a:endParaRPr lang="en-US" sz="1100" b="1" spc="-6" dirty="0">
              <a:solidFill>
                <a:srgbClr val="D24726"/>
              </a:solidFill>
              <a:latin typeface="Calibri" panose="020F0502020204030204" pitchFamily="34" charset="0"/>
            </a:endParaRPr>
          </a:p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May, 1, 2016</a:t>
            </a:r>
          </a:p>
        </p:txBody>
      </p:sp>
      <p:sp>
        <p:nvSpPr>
          <p:cNvPr id="32" name="OTLSHAPE_M_93afb554552a4221a5380f7919409aa7_Shape" descr=" 95"/>
          <p:cNvSpPr/>
          <p:nvPr>
            <p:custDataLst>
              <p:tags r:id="rId24"/>
            </p:custDataLst>
          </p:nvPr>
        </p:nvSpPr>
        <p:spPr>
          <a:xfrm>
            <a:off x="3059832" y="3532728"/>
            <a:ext cx="17145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OTLSHAPE_M_93afb554552a4221a5380f7919409aa7_Connector1" descr=" 98"/>
          <p:cNvCxnSpPr/>
          <p:nvPr>
            <p:custDataLst>
              <p:tags r:id="rId25"/>
            </p:custDataLst>
          </p:nvPr>
        </p:nvCxnSpPr>
        <p:spPr>
          <a:xfrm>
            <a:off x="5433123" y="2318123"/>
            <a:ext cx="1588" cy="748656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TLSHAPE_M_93afb554552a4221a5380f7919409aa7_Shape" descr=" 100"/>
          <p:cNvSpPr/>
          <p:nvPr>
            <p:custDataLst>
              <p:tags r:id="rId26"/>
            </p:custDataLst>
          </p:nvPr>
        </p:nvSpPr>
        <p:spPr>
          <a:xfrm>
            <a:off x="5347398" y="3058702"/>
            <a:ext cx="17145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OTLSHAPE_M_52743de8bb6d4044896f473898fe9da7_Connector1" descr=" 103"/>
          <p:cNvCxnSpPr/>
          <p:nvPr>
            <p:custDataLst>
              <p:tags r:id="rId27"/>
            </p:custDataLst>
          </p:nvPr>
        </p:nvCxnSpPr>
        <p:spPr>
          <a:xfrm>
            <a:off x="6455966" y="3695546"/>
            <a:ext cx="1588" cy="605327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TLSHAPE_M_a54bc827b05146d18b559f618723e2b4_Shape" descr=" 9037"/>
          <p:cNvSpPr/>
          <p:nvPr>
            <p:custDataLst>
              <p:tags r:id="rId28"/>
            </p:custDataLst>
          </p:nvPr>
        </p:nvSpPr>
        <p:spPr>
          <a:xfrm>
            <a:off x="3756977" y="3053118"/>
            <a:ext cx="171450" cy="254000"/>
          </a:xfrm>
          <a:prstGeom prst="teardrop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OTLSHAPE_M_52743de8bb6d4044896f473898fe9da7_Connector1" descr=" 103"/>
          <p:cNvCxnSpPr/>
          <p:nvPr>
            <p:custDataLst>
              <p:tags r:id="rId29"/>
            </p:custDataLst>
          </p:nvPr>
        </p:nvCxnSpPr>
        <p:spPr>
          <a:xfrm>
            <a:off x="3856419" y="2221353"/>
            <a:ext cx="0" cy="845426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TLSHAPE_M_93afb554552a4221a5380f7919409aa7_Title" descr=" 105"/>
          <p:cNvSpPr txBox="1"/>
          <p:nvPr>
            <p:custDataLst>
              <p:tags r:id="rId30"/>
            </p:custDataLst>
          </p:nvPr>
        </p:nvSpPr>
        <p:spPr>
          <a:xfrm>
            <a:off x="3199349" y="1844824"/>
            <a:ext cx="2380763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Skype Meeting with PAN Organizers</a:t>
            </a:r>
          </a:p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May, 18, 2016</a:t>
            </a:r>
            <a:endParaRPr lang="en-US" sz="1100" b="1" spc="-6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B_00000000000000000000000000000000_RightEndCaps" descr=" 9003"/>
          <p:cNvSpPr txBox="1"/>
          <p:nvPr>
            <p:custDataLst>
              <p:tags r:id="rId31"/>
            </p:custDataLst>
          </p:nvPr>
        </p:nvSpPr>
        <p:spPr>
          <a:xfrm>
            <a:off x="60487" y="3324894"/>
            <a:ext cx="278281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2015</a:t>
            </a:r>
            <a:endParaRPr lang="en-US" sz="12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2" name="OTLSHAPE_M_93afb554552a4221a5380f7919409aa7_Title" descr=" 102"/>
          <p:cNvSpPr txBox="1"/>
          <p:nvPr>
            <p:custDataLst>
              <p:tags r:id="rId32"/>
            </p:custDataLst>
          </p:nvPr>
        </p:nvSpPr>
        <p:spPr>
          <a:xfrm>
            <a:off x="7018314" y="2210961"/>
            <a:ext cx="151216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Results Declared </a:t>
            </a:r>
          </a:p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Sept, 15, 2016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84989" y="2235344"/>
            <a:ext cx="12416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Test Data Release </a:t>
            </a:r>
            <a:endParaRPr lang="en-US" sz="1100" b="1" spc="-6" dirty="0" smtClean="0">
              <a:solidFill>
                <a:srgbClr val="D24726"/>
              </a:solidFill>
              <a:latin typeface="Calibri" panose="020F0502020204030204" pitchFamily="34" charset="0"/>
            </a:endParaRPr>
          </a:p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Aug</a:t>
            </a:r>
            <a:r>
              <a:rPr lang="en-US" sz="110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, </a:t>
            </a:r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22, </a:t>
            </a:r>
            <a:r>
              <a:rPr lang="en-US" sz="110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05278" y="4005064"/>
            <a:ext cx="1624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spc="-6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Run submission </a:t>
            </a:r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deadline</a:t>
            </a:r>
          </a:p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Sept</a:t>
            </a:r>
            <a:r>
              <a:rPr lang="en-US" sz="1100" b="1" spc="-6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, 1, 2016</a:t>
            </a:r>
          </a:p>
        </p:txBody>
      </p:sp>
      <p:cxnSp>
        <p:nvCxnSpPr>
          <p:cNvPr id="45" name="OTLSHAPE_TB_00000000000000000000000000000000_Separator7" descr=" 9021"/>
          <p:cNvCxnSpPr/>
          <p:nvPr>
            <p:custDataLst>
              <p:tags r:id="rId33"/>
            </p:custDataLst>
          </p:nvPr>
        </p:nvCxnSpPr>
        <p:spPr>
          <a:xfrm>
            <a:off x="7378353" y="328498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TLSHAPE_M_a54bc827b05146d18b559f618723e2b4_Shape" descr=" 9037"/>
          <p:cNvSpPr/>
          <p:nvPr>
            <p:custDataLst>
              <p:tags r:id="rId34"/>
            </p:custDataLst>
          </p:nvPr>
        </p:nvSpPr>
        <p:spPr>
          <a:xfrm>
            <a:off x="6874297" y="3036629"/>
            <a:ext cx="171450" cy="254000"/>
          </a:xfrm>
          <a:prstGeom prst="teardrop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OTLSHAPE_M_52743de8bb6d4044896f473898fe9da7_Connector1" descr=" 103"/>
          <p:cNvCxnSpPr/>
          <p:nvPr>
            <p:custDataLst>
              <p:tags r:id="rId35"/>
            </p:custDataLst>
          </p:nvPr>
        </p:nvCxnSpPr>
        <p:spPr>
          <a:xfrm>
            <a:off x="6973739" y="2204864"/>
            <a:ext cx="0" cy="845426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TLSHAPE_TB_00000000000000000000000000000000_TimescaleInterval8" descr=" 9022"/>
          <p:cNvSpPr txBox="1"/>
          <p:nvPr>
            <p:custDataLst>
              <p:tags r:id="rId36"/>
            </p:custDataLst>
          </p:nvPr>
        </p:nvSpPr>
        <p:spPr>
          <a:xfrm>
            <a:off x="7522369" y="3314953"/>
            <a:ext cx="2864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Oct 2016</a:t>
            </a:r>
            <a:endParaRPr lang="en-US" sz="1200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OTLSHAPE_M_93afb554552a4221a5380f7919409aa7_Connector1" descr=" 9027"/>
          <p:cNvCxnSpPr/>
          <p:nvPr>
            <p:custDataLst>
              <p:tags r:id="rId37"/>
            </p:custDataLst>
          </p:nvPr>
        </p:nvCxnSpPr>
        <p:spPr>
          <a:xfrm>
            <a:off x="8283440" y="3801295"/>
            <a:ext cx="0" cy="665434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M_93afb554552a4221a5380f7919409aa7_Title" descr=" 9038"/>
          <p:cNvSpPr txBox="1"/>
          <p:nvPr>
            <p:custDataLst>
              <p:tags r:id="rId38"/>
            </p:custDataLst>
          </p:nvPr>
        </p:nvSpPr>
        <p:spPr>
          <a:xfrm>
            <a:off x="7675453" y="4524509"/>
            <a:ext cx="2297147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Working Notes Due</a:t>
            </a:r>
          </a:p>
          <a:p>
            <a:r>
              <a:rPr lang="en-US" sz="1100" b="1" spc="-6" dirty="0" smtClean="0">
                <a:solidFill>
                  <a:srgbClr val="D24726"/>
                </a:solidFill>
                <a:latin typeface="Calibri" panose="020F0502020204030204" pitchFamily="34" charset="0"/>
              </a:rPr>
              <a:t>Oct, 15, 2016</a:t>
            </a:r>
            <a:endParaRPr lang="en-US" sz="1100" b="1" spc="-6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M_93afb554552a4221a5380f7919409aa7_Shape" descr=" 9040"/>
          <p:cNvSpPr/>
          <p:nvPr>
            <p:custDataLst>
              <p:tags r:id="rId39"/>
            </p:custDataLst>
          </p:nvPr>
        </p:nvSpPr>
        <p:spPr>
          <a:xfrm>
            <a:off x="8197715" y="3547295"/>
            <a:ext cx="171450" cy="2540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OTLSHAPE_TB_00000000000000000000000000000000_Separator5" descr=" 9017"/>
          <p:cNvCxnSpPr/>
          <p:nvPr>
            <p:custDataLst>
              <p:tags r:id="rId40"/>
            </p:custDataLst>
          </p:nvPr>
        </p:nvCxnSpPr>
        <p:spPr>
          <a:xfrm>
            <a:off x="5004048" y="3284984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M_93afb554552a4221a5380f7919409aa7_Connector1" descr=" 93"/>
          <p:cNvCxnSpPr/>
          <p:nvPr>
            <p:custDataLst>
              <p:tags r:id="rId41"/>
            </p:custDataLst>
          </p:nvPr>
        </p:nvCxnSpPr>
        <p:spPr>
          <a:xfrm>
            <a:off x="4590743" y="3760464"/>
            <a:ext cx="1588" cy="1102599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M_93afb554552a4221a5380f7919409aa7_Title" descr=" 94"/>
          <p:cNvSpPr txBox="1"/>
          <p:nvPr>
            <p:custDataLst>
              <p:tags r:id="rId42"/>
            </p:custDataLst>
          </p:nvPr>
        </p:nvSpPr>
        <p:spPr>
          <a:xfrm>
            <a:off x="4644008" y="4509120"/>
            <a:ext cx="189366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Data Release</a:t>
            </a:r>
            <a:endParaRPr lang="en-US" sz="1100" b="1" spc="-6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100" b="1" spc="-6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July, 15, 2016</a:t>
            </a:r>
          </a:p>
        </p:txBody>
      </p:sp>
      <p:sp>
        <p:nvSpPr>
          <p:cNvPr id="61" name="OTLSHAPE_M_93afb554552a4221a5380f7919409aa7_Shape" descr=" 95"/>
          <p:cNvSpPr/>
          <p:nvPr>
            <p:custDataLst>
              <p:tags r:id="rId43"/>
            </p:custDataLst>
          </p:nvPr>
        </p:nvSpPr>
        <p:spPr>
          <a:xfrm>
            <a:off x="4505018" y="3516513"/>
            <a:ext cx="171450" cy="254000"/>
          </a:xfrm>
          <a:prstGeom prst="teardrop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OTLSHAPE_TB_00000000000000000000000000000000_TimescaleInterval5" descr=" 9016"/>
          <p:cNvSpPr txBox="1"/>
          <p:nvPr>
            <p:custDataLst>
              <p:tags r:id="rId44"/>
            </p:custDataLst>
          </p:nvPr>
        </p:nvSpPr>
        <p:spPr>
          <a:xfrm>
            <a:off x="4257763" y="3315464"/>
            <a:ext cx="47349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July 2016</a:t>
            </a:r>
            <a:endParaRPr lang="en-US" sz="1200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56977" y="1004500"/>
            <a:ext cx="1230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473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2085</Words>
  <Application>Microsoft Office PowerPoint</Application>
  <PresentationFormat>On-screen Show (4:3)</PresentationFormat>
  <Paragraphs>793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History of works in Persian Plagiarism Detection</vt:lpstr>
      <vt:lpstr>PowerPoint Presentation</vt:lpstr>
      <vt:lpstr>PowerPoint Presentation</vt:lpstr>
      <vt:lpstr>Persian Plagdet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the Subtask #1</vt:lpstr>
      <vt:lpstr>PowerPoint Presentation</vt:lpstr>
      <vt:lpstr>PowerPoint Presentation</vt:lpstr>
      <vt:lpstr>Results of the Subtask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Faham</dc:creator>
  <cp:lastModifiedBy>Vaio</cp:lastModifiedBy>
  <cp:revision>202</cp:revision>
  <dcterms:created xsi:type="dcterms:W3CDTF">2006-08-16T00:00:00Z</dcterms:created>
  <dcterms:modified xsi:type="dcterms:W3CDTF">2016-12-08T06:34:05Z</dcterms:modified>
</cp:coreProperties>
</file>