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80" r:id="rId4"/>
    <p:sldId id="264" r:id="rId5"/>
    <p:sldId id="259" r:id="rId6"/>
    <p:sldId id="266" r:id="rId7"/>
    <p:sldId id="268" r:id="rId8"/>
    <p:sldId id="260" r:id="rId9"/>
    <p:sldId id="267" r:id="rId10"/>
    <p:sldId id="261" r:id="rId11"/>
    <p:sldId id="262" r:id="rId12"/>
    <p:sldId id="265" r:id="rId13"/>
    <p:sldId id="269" r:id="rId14"/>
    <p:sldId id="270" r:id="rId15"/>
    <p:sldId id="281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4" autoAdjust="0"/>
  </p:normalViewPr>
  <p:slideViewPr>
    <p:cSldViewPr>
      <p:cViewPr>
        <p:scale>
          <a:sx n="80" d="100"/>
          <a:sy n="80" d="100"/>
        </p:scale>
        <p:origin x="-1050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Research\Overview%20Paper\Results-Best%20Run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.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AmritaCEN</c:v>
                </c:pt>
              </c:strCache>
            </c:strRef>
          </c:tx>
          <c:invertIfNegative val="0"/>
          <c:cat>
            <c:strRef>
              <c:f>Sheet1!$B$2:$J$2</c:f>
              <c:strCache>
                <c:ptCount val="9"/>
                <c:pt idx="0">
                  <c:v>PER</c:v>
                </c:pt>
                <c:pt idx="1">
                  <c:v>LOC</c:v>
                </c:pt>
                <c:pt idx="2">
                  <c:v>ORG</c:v>
                </c:pt>
                <c:pt idx="3">
                  <c:v>NUM</c:v>
                </c:pt>
                <c:pt idx="4">
                  <c:v>TEMP</c:v>
                </c:pt>
                <c:pt idx="5">
                  <c:v>MONEY</c:v>
                </c:pt>
                <c:pt idx="6">
                  <c:v>DIST</c:v>
                </c:pt>
                <c:pt idx="7">
                  <c:v>OBJ</c:v>
                </c:pt>
                <c:pt idx="8">
                  <c:v>MISC</c:v>
                </c:pt>
              </c:strCache>
            </c:strRef>
          </c:cat>
          <c:val>
            <c:numRef>
              <c:f>Sheet1!$B$3:$J$3</c:f>
              <c:numCache>
                <c:formatCode>0.0000</c:formatCode>
                <c:ptCount val="9"/>
                <c:pt idx="0">
                  <c:v>0.821428571</c:v>
                </c:pt>
                <c:pt idx="1">
                  <c:v>0.81818181800000001</c:v>
                </c:pt>
                <c:pt idx="2">
                  <c:v>0.56666666700000001</c:v>
                </c:pt>
                <c:pt idx="3">
                  <c:v>0.928571429</c:v>
                </c:pt>
                <c:pt idx="4">
                  <c:v>1</c:v>
                </c:pt>
                <c:pt idx="5">
                  <c:v>0.77419354799999995</c:v>
                </c:pt>
                <c:pt idx="6">
                  <c:v>0.97560975599999999</c:v>
                </c:pt>
                <c:pt idx="7">
                  <c:v>0.571428571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AMRITA-CEN-NLP</c:v>
                </c:pt>
              </c:strCache>
            </c:strRef>
          </c:tx>
          <c:invertIfNegative val="0"/>
          <c:cat>
            <c:strRef>
              <c:f>Sheet1!$B$2:$J$2</c:f>
              <c:strCache>
                <c:ptCount val="9"/>
                <c:pt idx="0">
                  <c:v>PER</c:v>
                </c:pt>
                <c:pt idx="1">
                  <c:v>LOC</c:v>
                </c:pt>
                <c:pt idx="2">
                  <c:v>ORG</c:v>
                </c:pt>
                <c:pt idx="3">
                  <c:v>NUM</c:v>
                </c:pt>
                <c:pt idx="4">
                  <c:v>TEMP</c:v>
                </c:pt>
                <c:pt idx="5">
                  <c:v>MONEY</c:v>
                </c:pt>
                <c:pt idx="6">
                  <c:v>DIST</c:v>
                </c:pt>
                <c:pt idx="7">
                  <c:v>OBJ</c:v>
                </c:pt>
                <c:pt idx="8">
                  <c:v>MISC</c:v>
                </c:pt>
              </c:strCache>
            </c:strRef>
          </c:cat>
          <c:val>
            <c:numRef>
              <c:f>Sheet1!$B$4:$J$4</c:f>
              <c:numCache>
                <c:formatCode>0.0000</c:formatCode>
                <c:ptCount val="9"/>
                <c:pt idx="0">
                  <c:v>0.69387755100000004</c:v>
                </c:pt>
                <c:pt idx="1">
                  <c:v>0.89361702099999996</c:v>
                </c:pt>
                <c:pt idx="2">
                  <c:v>0.54545454500000001</c:v>
                </c:pt>
                <c:pt idx="3">
                  <c:v>0.8125</c:v>
                </c:pt>
                <c:pt idx="4">
                  <c:v>0.98039215700000004</c:v>
                </c:pt>
                <c:pt idx="5">
                  <c:v>0.61538461499999997</c:v>
                </c:pt>
                <c:pt idx="6">
                  <c:v>0.83333333300000001</c:v>
                </c:pt>
                <c:pt idx="7">
                  <c:v>0.30769230800000003</c:v>
                </c:pt>
                <c:pt idx="8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IINTU</c:v>
                </c:pt>
              </c:strCache>
            </c:strRef>
          </c:tx>
          <c:invertIfNegative val="0"/>
          <c:cat>
            <c:strRef>
              <c:f>Sheet1!$B$2:$J$2</c:f>
              <c:strCache>
                <c:ptCount val="9"/>
                <c:pt idx="0">
                  <c:v>PER</c:v>
                </c:pt>
                <c:pt idx="1">
                  <c:v>LOC</c:v>
                </c:pt>
                <c:pt idx="2">
                  <c:v>ORG</c:v>
                </c:pt>
                <c:pt idx="3">
                  <c:v>NUM</c:v>
                </c:pt>
                <c:pt idx="4">
                  <c:v>TEMP</c:v>
                </c:pt>
                <c:pt idx="5">
                  <c:v>MONEY</c:v>
                </c:pt>
                <c:pt idx="6">
                  <c:v>DIST</c:v>
                </c:pt>
                <c:pt idx="7">
                  <c:v>OBJ</c:v>
                </c:pt>
                <c:pt idx="8">
                  <c:v>MISC</c:v>
                </c:pt>
              </c:strCache>
            </c:strRef>
          </c:cat>
          <c:val>
            <c:numRef>
              <c:f>Sheet1!$B$5:$J$5</c:f>
              <c:numCache>
                <c:formatCode>0.0000</c:formatCode>
                <c:ptCount val="9"/>
                <c:pt idx="0">
                  <c:v>0.80769230800000003</c:v>
                </c:pt>
                <c:pt idx="1">
                  <c:v>0.89795918399999997</c:v>
                </c:pt>
                <c:pt idx="2">
                  <c:v>0.65517241400000004</c:v>
                </c:pt>
                <c:pt idx="3">
                  <c:v>0.94545454500000004</c:v>
                </c:pt>
                <c:pt idx="4">
                  <c:v>1</c:v>
                </c:pt>
                <c:pt idx="5">
                  <c:v>0.8125</c:v>
                </c:pt>
                <c:pt idx="6">
                  <c:v>0.97560975599999999</c:v>
                </c:pt>
                <c:pt idx="7">
                  <c:v>0.53333333299999997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NLP-NITMZ</c:v>
                </c:pt>
              </c:strCache>
            </c:strRef>
          </c:tx>
          <c:invertIfNegative val="0"/>
          <c:cat>
            <c:strRef>
              <c:f>Sheet1!$B$2:$J$2</c:f>
              <c:strCache>
                <c:ptCount val="9"/>
                <c:pt idx="0">
                  <c:v>PER</c:v>
                </c:pt>
                <c:pt idx="1">
                  <c:v>LOC</c:v>
                </c:pt>
                <c:pt idx="2">
                  <c:v>ORG</c:v>
                </c:pt>
                <c:pt idx="3">
                  <c:v>NUM</c:v>
                </c:pt>
                <c:pt idx="4">
                  <c:v>TEMP</c:v>
                </c:pt>
                <c:pt idx="5">
                  <c:v>MONEY</c:v>
                </c:pt>
                <c:pt idx="6">
                  <c:v>DIST</c:v>
                </c:pt>
                <c:pt idx="7">
                  <c:v>OBJ</c:v>
                </c:pt>
                <c:pt idx="8">
                  <c:v>MISC</c:v>
                </c:pt>
              </c:strCache>
            </c:strRef>
          </c:cat>
          <c:val>
            <c:numRef>
              <c:f>Sheet1!$B$6:$J$6</c:f>
              <c:numCache>
                <c:formatCode>0.0000</c:formatCode>
                <c:ptCount val="9"/>
                <c:pt idx="0">
                  <c:v>0.85714285700000004</c:v>
                </c:pt>
                <c:pt idx="1">
                  <c:v>0.81632653099999997</c:v>
                </c:pt>
                <c:pt idx="2">
                  <c:v>0.7</c:v>
                </c:pt>
                <c:pt idx="3">
                  <c:v>0.89655172400000005</c:v>
                </c:pt>
                <c:pt idx="4">
                  <c:v>0.95833333300000001</c:v>
                </c:pt>
                <c:pt idx="5">
                  <c:v>0.74074074099999998</c:v>
                </c:pt>
                <c:pt idx="6">
                  <c:v>0.92682926799999998</c:v>
                </c:pt>
                <c:pt idx="7">
                  <c:v>0.33333333300000001</c:v>
                </c:pt>
                <c:pt idx="8">
                  <c:v>0.2</c:v>
                </c:pt>
              </c:numCache>
            </c:numRef>
          </c:val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Anuj</c:v>
                </c:pt>
              </c:strCache>
            </c:strRef>
          </c:tx>
          <c:invertIfNegative val="0"/>
          <c:cat>
            <c:strRef>
              <c:f>Sheet1!$B$2:$J$2</c:f>
              <c:strCache>
                <c:ptCount val="9"/>
                <c:pt idx="0">
                  <c:v>PER</c:v>
                </c:pt>
                <c:pt idx="1">
                  <c:v>LOC</c:v>
                </c:pt>
                <c:pt idx="2">
                  <c:v>ORG</c:v>
                </c:pt>
                <c:pt idx="3">
                  <c:v>NUM</c:v>
                </c:pt>
                <c:pt idx="4">
                  <c:v>TEMP</c:v>
                </c:pt>
                <c:pt idx="5">
                  <c:v>MONEY</c:v>
                </c:pt>
                <c:pt idx="6">
                  <c:v>DIST</c:v>
                </c:pt>
                <c:pt idx="7">
                  <c:v>OBJ</c:v>
                </c:pt>
                <c:pt idx="8">
                  <c:v>MISC</c:v>
                </c:pt>
              </c:strCache>
            </c:strRef>
          </c:cat>
          <c:val>
            <c:numRef>
              <c:f>Sheet1!$B$7:$J$7</c:f>
              <c:numCache>
                <c:formatCode>0.0000</c:formatCode>
                <c:ptCount val="9"/>
                <c:pt idx="0">
                  <c:v>0.81632653099999997</c:v>
                </c:pt>
                <c:pt idx="1">
                  <c:v>0.81632653099999997</c:v>
                </c:pt>
                <c:pt idx="2">
                  <c:v>0.55384615400000003</c:v>
                </c:pt>
                <c:pt idx="3">
                  <c:v>0.98113207499999999</c:v>
                </c:pt>
                <c:pt idx="4">
                  <c:v>0.97959183699999997</c:v>
                </c:pt>
                <c:pt idx="5">
                  <c:v>0.96774193500000005</c:v>
                </c:pt>
                <c:pt idx="6">
                  <c:v>0.95</c:v>
                </c:pt>
                <c:pt idx="7">
                  <c:v>0.5</c:v>
                </c:pt>
                <c:pt idx="8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BITS_PILANI</c:v>
                </c:pt>
              </c:strCache>
            </c:strRef>
          </c:tx>
          <c:invertIfNegative val="0"/>
          <c:cat>
            <c:strRef>
              <c:f>Sheet1!$B$2:$J$2</c:f>
              <c:strCache>
                <c:ptCount val="9"/>
                <c:pt idx="0">
                  <c:v>PER</c:v>
                </c:pt>
                <c:pt idx="1">
                  <c:v>LOC</c:v>
                </c:pt>
                <c:pt idx="2">
                  <c:v>ORG</c:v>
                </c:pt>
                <c:pt idx="3">
                  <c:v>NUM</c:v>
                </c:pt>
                <c:pt idx="4">
                  <c:v>TEMP</c:v>
                </c:pt>
                <c:pt idx="5">
                  <c:v>MONEY</c:v>
                </c:pt>
                <c:pt idx="6">
                  <c:v>DIST</c:v>
                </c:pt>
                <c:pt idx="7">
                  <c:v>OBJ</c:v>
                </c:pt>
                <c:pt idx="8">
                  <c:v>MISC</c:v>
                </c:pt>
              </c:strCache>
            </c:strRef>
          </c:cat>
          <c:val>
            <c:numRef>
              <c:f>Sheet1!$B$8:$J$8</c:f>
              <c:numCache>
                <c:formatCode>0.0000</c:formatCode>
                <c:ptCount val="9"/>
                <c:pt idx="0">
                  <c:v>0.72972972999999997</c:v>
                </c:pt>
                <c:pt idx="1">
                  <c:v>0.74418604700000002</c:v>
                </c:pt>
                <c:pt idx="2">
                  <c:v>0.74418604700000002</c:v>
                </c:pt>
                <c:pt idx="3">
                  <c:v>0.96</c:v>
                </c:pt>
                <c:pt idx="4">
                  <c:v>0.92</c:v>
                </c:pt>
                <c:pt idx="5">
                  <c:v>0.94117647100000001</c:v>
                </c:pt>
                <c:pt idx="6">
                  <c:v>0.95</c:v>
                </c:pt>
                <c:pt idx="7">
                  <c:v>0.5</c:v>
                </c:pt>
                <c:pt idx="8">
                  <c:v>0.2</c:v>
                </c:pt>
              </c:numCache>
            </c:numRef>
          </c:val>
        </c:ser>
        <c:ser>
          <c:idx val="6"/>
          <c:order val="6"/>
          <c:tx>
            <c:strRef>
              <c:f>Sheet1!$A$9</c:f>
              <c:strCache>
                <c:ptCount val="1"/>
                <c:pt idx="0">
                  <c:v>IIT(ISM)D</c:v>
                </c:pt>
              </c:strCache>
            </c:strRef>
          </c:tx>
          <c:invertIfNegative val="0"/>
          <c:cat>
            <c:strRef>
              <c:f>Sheet1!$B$2:$J$2</c:f>
              <c:strCache>
                <c:ptCount val="9"/>
                <c:pt idx="0">
                  <c:v>PER</c:v>
                </c:pt>
                <c:pt idx="1">
                  <c:v>LOC</c:v>
                </c:pt>
                <c:pt idx="2">
                  <c:v>ORG</c:v>
                </c:pt>
                <c:pt idx="3">
                  <c:v>NUM</c:v>
                </c:pt>
                <c:pt idx="4">
                  <c:v>TEMP</c:v>
                </c:pt>
                <c:pt idx="5">
                  <c:v>MONEY</c:v>
                </c:pt>
                <c:pt idx="6">
                  <c:v>DIST</c:v>
                </c:pt>
                <c:pt idx="7">
                  <c:v>OBJ</c:v>
                </c:pt>
                <c:pt idx="8">
                  <c:v>MISC</c:v>
                </c:pt>
              </c:strCache>
            </c:strRef>
          </c:cat>
          <c:val>
            <c:numRef>
              <c:f>Sheet1!$B$9:$J$9</c:f>
              <c:numCache>
                <c:formatCode>0.0000</c:formatCode>
                <c:ptCount val="9"/>
                <c:pt idx="0">
                  <c:v>0.8</c:v>
                </c:pt>
                <c:pt idx="1">
                  <c:v>0.89361702099999996</c:v>
                </c:pt>
                <c:pt idx="2">
                  <c:v>0.62068965499999995</c:v>
                </c:pt>
                <c:pt idx="3">
                  <c:v>0.86666666699999995</c:v>
                </c:pt>
                <c:pt idx="4">
                  <c:v>1</c:v>
                </c:pt>
                <c:pt idx="5">
                  <c:v>0.69230769199999997</c:v>
                </c:pt>
                <c:pt idx="6">
                  <c:v>0.95</c:v>
                </c:pt>
                <c:pt idx="7">
                  <c:v>0.53333333299999997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8672256"/>
        <c:axId val="188674048"/>
      </c:barChart>
      <c:catAx>
        <c:axId val="188672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188674048"/>
        <c:crosses val="autoZero"/>
        <c:auto val="1"/>
        <c:lblAlgn val="ctr"/>
        <c:lblOffset val="100"/>
        <c:noMultiLvlLbl val="0"/>
      </c:catAx>
      <c:valAx>
        <c:axId val="188674048"/>
        <c:scaling>
          <c:orientation val="minMax"/>
          <c:max val="1"/>
        </c:scaling>
        <c:delete val="0"/>
        <c:axPos val="l"/>
        <c:majorGridlines/>
        <c:numFmt formatCode="0.0000" sourceLinked="1"/>
        <c:majorTickMark val="none"/>
        <c:minorTickMark val="none"/>
        <c:tickLblPos val="nextTo"/>
        <c:crossAx val="188672256"/>
        <c:crosses val="autoZero"/>
        <c:crossBetween val="between"/>
        <c:majorUnit val="0.2"/>
        <c:minorUnit val="0.1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F3F53-7626-46C9-A804-00F94BCB9021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8F36D-115D-49D7-B498-4E68D5B81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85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F36D-115D-49D7-B498-4E68D5B817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6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8F36D-115D-49D7-B498-4E68D5B817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467600" cy="1295400"/>
          </a:xfrm>
        </p:spPr>
        <p:txBody>
          <a:bodyPr>
            <a:normAutofit fontScale="90000"/>
          </a:bodyPr>
          <a:lstStyle/>
          <a:p>
            <a:r>
              <a:rPr lang="en-US" sz="3100" cap="none" dirty="0" smtClean="0"/>
              <a:t>Overview of Shared Task on </a:t>
            </a:r>
            <a:br>
              <a:rPr lang="en-US" sz="3100" cap="none" dirty="0" smtClean="0"/>
            </a:br>
            <a:r>
              <a:rPr lang="en-US" b="1" cap="none" dirty="0" smtClean="0"/>
              <a:t>M</a:t>
            </a:r>
            <a:r>
              <a:rPr lang="en-US" cap="none" dirty="0" smtClean="0"/>
              <a:t>ixed </a:t>
            </a:r>
            <a:r>
              <a:rPr lang="en-US" b="1" cap="none" dirty="0" smtClean="0"/>
              <a:t>S</a:t>
            </a:r>
            <a:r>
              <a:rPr lang="en-US" cap="none" dirty="0" smtClean="0"/>
              <a:t>cript </a:t>
            </a:r>
            <a:r>
              <a:rPr lang="en-US" b="1" cap="none" dirty="0" smtClean="0"/>
              <a:t>I</a:t>
            </a:r>
            <a:r>
              <a:rPr lang="en-US" cap="none" dirty="0" smtClean="0"/>
              <a:t>nformation </a:t>
            </a:r>
            <a:r>
              <a:rPr lang="en-US" b="1" cap="none" dirty="0" smtClean="0"/>
              <a:t>R</a:t>
            </a:r>
            <a:r>
              <a:rPr lang="en-US" cap="none" dirty="0" smtClean="0"/>
              <a:t>etrieval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553200" cy="1066800"/>
          </a:xfrm>
        </p:spPr>
        <p:txBody>
          <a:bodyPr>
            <a:normAutofit fontScale="92500"/>
          </a:bodyPr>
          <a:lstStyle/>
          <a:p>
            <a:r>
              <a:rPr lang="en-US" i="0" dirty="0" err="1" smtClean="0"/>
              <a:t>Somnath</a:t>
            </a:r>
            <a:r>
              <a:rPr lang="en-US" i="0" dirty="0" smtClean="0"/>
              <a:t> Banerjee, </a:t>
            </a:r>
            <a:r>
              <a:rPr lang="en-US" i="0" dirty="0" err="1" smtClean="0"/>
              <a:t>Kunal</a:t>
            </a:r>
            <a:r>
              <a:rPr lang="en-US" i="0" dirty="0" smtClean="0"/>
              <a:t> Chakma, </a:t>
            </a:r>
            <a:r>
              <a:rPr lang="en-US" i="0" dirty="0" err="1" smtClean="0"/>
              <a:t>Sudip</a:t>
            </a:r>
            <a:r>
              <a:rPr lang="en-US" i="0" dirty="0" smtClean="0"/>
              <a:t> Kumar </a:t>
            </a:r>
            <a:r>
              <a:rPr lang="en-US" i="0" dirty="0" err="1" smtClean="0"/>
              <a:t>Naskar</a:t>
            </a:r>
            <a:r>
              <a:rPr lang="en-US" i="0" dirty="0" smtClean="0"/>
              <a:t>, </a:t>
            </a:r>
            <a:r>
              <a:rPr lang="en-US" i="0" dirty="0" err="1" smtClean="0"/>
              <a:t>Amitava</a:t>
            </a:r>
            <a:r>
              <a:rPr lang="en-US" i="0" dirty="0" smtClean="0"/>
              <a:t> Das, Paolo Rosso, Sivaji </a:t>
            </a:r>
            <a:r>
              <a:rPr lang="en-US" i="0" dirty="0" err="1" smtClean="0"/>
              <a:t>Bandyopadhyay</a:t>
            </a:r>
            <a:r>
              <a:rPr lang="en-US" i="0" dirty="0" smtClean="0"/>
              <a:t>, </a:t>
            </a:r>
            <a:r>
              <a:rPr lang="en-US" i="0" dirty="0" err="1" smtClean="0"/>
              <a:t>Monojit</a:t>
            </a:r>
            <a:r>
              <a:rPr lang="en-US" i="0" dirty="0" smtClean="0"/>
              <a:t> Choudhury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7438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Subtask-1: Systems </a:t>
            </a:r>
            <a:endParaRPr lang="en-US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856244"/>
              </p:ext>
            </p:extLst>
          </p:nvPr>
        </p:nvGraphicFramePr>
        <p:xfrm>
          <a:off x="1447800" y="2265681"/>
          <a:ext cx="64008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762000"/>
                <a:gridCol w="4191000"/>
              </a:tblGrid>
              <a:tr h="3251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AMRITA CEN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Used Bag-of-Words (</a:t>
                      </a:r>
                      <a:r>
                        <a:rPr lang="en-US" sz="1100" dirty="0" err="1" smtClean="0"/>
                        <a:t>BoW</a:t>
                      </a:r>
                      <a:r>
                        <a:rPr lang="en-US" sz="1100" dirty="0" smtClean="0"/>
                        <a:t>) model for the Run-1.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The Run-2 was</a:t>
                      </a:r>
                    </a:p>
                    <a:p>
                      <a:r>
                        <a:rPr lang="en-US" sz="1100" dirty="0" smtClean="0"/>
                        <a:t>based on Recurrent Neural Network (RNN). </a:t>
                      </a:r>
                      <a:r>
                        <a:rPr lang="en-US" sz="1100" dirty="0" err="1" smtClean="0"/>
                        <a:t>BoW</a:t>
                      </a:r>
                      <a:endParaRPr lang="en-US" sz="1100" dirty="0" smtClean="0"/>
                    </a:p>
                    <a:p>
                      <a:r>
                        <a:rPr lang="en-US" sz="1100" dirty="0" smtClean="0"/>
                        <a:t>model outperformed RNN. </a:t>
                      </a:r>
                      <a:endParaRPr lang="en-US" sz="1100" dirty="0"/>
                    </a:p>
                  </a:txBody>
                  <a:tcPr/>
                </a:tc>
              </a:tr>
              <a:tr h="2489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AMRITA-CEN-NLP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Used vector space model (VSM)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ANUJ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/>
                        <a:t>Support Vector Machines (SVM), Logistic Regression (LR), Random Forest (RF) and Gradient Boosting. RF performed the</a:t>
                      </a:r>
                      <a:r>
                        <a:rPr lang="en-US" sz="1100" baseline="0" smtClean="0"/>
                        <a:t> </a:t>
                      </a:r>
                      <a:r>
                        <a:rPr lang="en-US" sz="1100" smtClean="0"/>
                        <a:t>best.</a:t>
                      </a:r>
                      <a:endParaRPr lang="en-US" sz="1100" dirty="0" smtClean="0"/>
                    </a:p>
                  </a:txBody>
                  <a:tcPr/>
                </a:tc>
              </a:tr>
              <a:tr h="2489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BITS PILANI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Convert</a:t>
                      </a:r>
                      <a:r>
                        <a:rPr lang="en-US" sz="1100" baseline="0" dirty="0" smtClean="0"/>
                        <a:t> entire data into English using Google Translator API. Applied  Naive Bayes (NB), LR and RF Classifier. NB performed the best</a:t>
                      </a:r>
                      <a:endParaRPr lang="en-US" sz="11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IINTU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baseline="0" dirty="0" smtClean="0"/>
                        <a:t>Classifier combination approach using </a:t>
                      </a:r>
                      <a:r>
                        <a:rPr lang="en-US" sz="1100" dirty="0" smtClean="0"/>
                        <a:t>RF, One-vs-Rest and k-NN</a:t>
                      </a:r>
                      <a:endParaRPr lang="en-US" sz="1100" dirty="0"/>
                    </a:p>
                  </a:txBody>
                  <a:tcPr/>
                </a:tc>
              </a:tr>
              <a:tr h="2336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NLP-NITMZ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Rule</a:t>
                      </a:r>
                      <a:r>
                        <a:rPr lang="en-US" sz="1100" baseline="0" dirty="0" smtClean="0"/>
                        <a:t> based system (39 rules). NB as machine learning approach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IIT(ISM)D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Used  NB  and Decision Tree </a:t>
                      </a:r>
                      <a:endParaRPr lang="en-US" sz="1100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1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Subtask1: Metrics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performance:</a:t>
            </a:r>
          </a:p>
          <a:p>
            <a:endParaRPr lang="en-US" dirty="0"/>
          </a:p>
          <a:p>
            <a:r>
              <a:rPr lang="en-US" dirty="0" smtClean="0"/>
              <a:t>Class-based performance:</a:t>
            </a:r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971800"/>
            <a:ext cx="4219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886200"/>
            <a:ext cx="4791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4572000"/>
            <a:ext cx="4791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153024"/>
            <a:ext cx="19907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0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729720"/>
              </p:ext>
            </p:extLst>
          </p:nvPr>
        </p:nvGraphicFramePr>
        <p:xfrm>
          <a:off x="1900588" y="2514600"/>
          <a:ext cx="5194652" cy="270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692"/>
                <a:gridCol w="1086520"/>
                <a:gridCol w="1249680"/>
                <a:gridCol w="979805"/>
                <a:gridCol w="1290955"/>
              </a:tblGrid>
              <a:tr h="31545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Sl.</a:t>
                      </a:r>
                      <a:r>
                        <a:rPr lang="en-US" sz="1100" b="1" baseline="0" dirty="0" smtClean="0"/>
                        <a:t> No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Team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Total submission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Best-Run ID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Highest-Accuracy</a:t>
                      </a:r>
                      <a:endParaRPr lang="en-US" sz="1100" b="1" dirty="0"/>
                    </a:p>
                  </a:txBody>
                  <a:tcPr/>
                </a:tc>
              </a:tr>
              <a:tr h="2365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AmritaCEN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80.556</a:t>
                      </a:r>
                    </a:p>
                  </a:txBody>
                  <a:tcPr marL="9525" marR="9525" marT="9525" marB="0" anchor="ctr"/>
                </a:tc>
              </a:tr>
              <a:tr h="3154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AMRITA-CEN-NLP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79.444</a:t>
                      </a:r>
                    </a:p>
                  </a:txBody>
                  <a:tcPr marL="9525" marR="9525" marT="9525" marB="0" anchor="ctr"/>
                </a:tc>
              </a:tr>
              <a:tr h="355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Anuj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81.111</a:t>
                      </a:r>
                    </a:p>
                  </a:txBody>
                  <a:tcPr marL="9525" marR="9525" marT="9525" marB="0" anchor="ctr"/>
                </a:tc>
              </a:tr>
              <a:tr h="4179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BITS_PILANI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81.111</a:t>
                      </a:r>
                    </a:p>
                  </a:txBody>
                  <a:tcPr marL="9525" marR="9525" marT="9525" marB="0" anchor="ctr"/>
                </a:tc>
              </a:tr>
              <a:tr h="355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IINTU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83.333</a:t>
                      </a:r>
                    </a:p>
                  </a:txBody>
                  <a:tcPr marL="9525" marR="9525" marT="9525" marB="0" anchor="ctr"/>
                </a:tc>
              </a:tr>
              <a:tr h="355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NLP-NITMZ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78.889</a:t>
                      </a:r>
                    </a:p>
                  </a:txBody>
                  <a:tcPr marL="9525" marR="9525" marT="9525" marB="0" anchor="ctr"/>
                </a:tc>
              </a:tr>
              <a:tr h="355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IIT(ISM)D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00588" y="4191000"/>
            <a:ext cx="5186012" cy="304800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6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00B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 cap="none" dirty="0" smtClean="0"/>
              <a:t>Subtask1: Results</a:t>
            </a:r>
            <a:endParaRPr lang="en-US" cap="none" dirty="0"/>
          </a:p>
        </p:txBody>
      </p:sp>
      <p:sp>
        <p:nvSpPr>
          <p:cNvPr id="2" name="TextBox 1"/>
          <p:cNvSpPr txBox="1"/>
          <p:nvPr/>
        </p:nvSpPr>
        <p:spPr>
          <a:xfrm>
            <a:off x="3352800" y="5334000"/>
            <a:ext cx="1986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Subatsk-1 winner: IINTU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99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275040"/>
              </p:ext>
            </p:extLst>
          </p:nvPr>
        </p:nvGraphicFramePr>
        <p:xfrm>
          <a:off x="1304925" y="2057400"/>
          <a:ext cx="65341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 cap="none" dirty="0" smtClean="0"/>
              <a:t>Subtask1: Results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5435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Subtask-1: Observations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teams used machine learning based classifiers</a:t>
            </a:r>
          </a:p>
          <a:p>
            <a:r>
              <a:rPr lang="en-US" dirty="0" smtClean="0"/>
              <a:t>Only NIT Mizoram used </a:t>
            </a:r>
            <a:r>
              <a:rPr lang="en-US" dirty="0" smtClean="0"/>
              <a:t>rule-based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Classifier combination approach performed the best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0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MSIR-2016: </a:t>
            </a:r>
            <a:r>
              <a:rPr lang="en-US" cap="none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Subtask-1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Task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Dataset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Runs and Systems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Results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Observations</a:t>
            </a:r>
          </a:p>
          <a:p>
            <a:r>
              <a:rPr lang="en-US" dirty="0" smtClean="0"/>
              <a:t>Subtask-2</a:t>
            </a:r>
          </a:p>
          <a:p>
            <a:pPr lvl="1"/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Runs and Systems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Observations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Subtask-2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Retrieve a ranked list of the top k (k=20) code-mixed Hindi-English Tweets </a:t>
            </a:r>
            <a:r>
              <a:rPr lang="en-US" dirty="0"/>
              <a:t>f</a:t>
            </a:r>
            <a:r>
              <a:rPr lang="en-US" dirty="0" smtClean="0"/>
              <a:t>or a given query containing Hindi and English search terms</a:t>
            </a:r>
          </a:p>
          <a:p>
            <a:r>
              <a:rPr lang="en-US" dirty="0" smtClean="0"/>
              <a:t>Example queries</a:t>
            </a:r>
            <a:r>
              <a:rPr lang="en-US" b="1" dirty="0" smtClean="0"/>
              <a:t>: </a:t>
            </a:r>
            <a:r>
              <a:rPr lang="en-US" b="1" i="1" dirty="0" err="1" smtClean="0"/>
              <a:t>delhi</a:t>
            </a:r>
            <a:r>
              <a:rPr lang="en-US" b="1" i="1" dirty="0" smtClean="0"/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mey</a:t>
            </a:r>
            <a:r>
              <a:rPr lang="en-US" b="1" i="1" dirty="0" smtClean="0"/>
              <a:t> </a:t>
            </a:r>
            <a:r>
              <a:rPr lang="en-US" b="1" i="1" dirty="0" err="1" smtClean="0"/>
              <a:t>eclection</a:t>
            </a:r>
            <a:r>
              <a:rPr lang="en-US" b="1" i="1" dirty="0" smtClean="0"/>
              <a:t> </a:t>
            </a:r>
            <a:r>
              <a:rPr lang="en-US" dirty="0" smtClean="0"/>
              <a:t>(election in </a:t>
            </a:r>
            <a:r>
              <a:rPr lang="en-US" dirty="0"/>
              <a:t>Delhi), </a:t>
            </a:r>
            <a:r>
              <a:rPr lang="en-US" b="1" i="1" dirty="0" err="1" smtClean="0"/>
              <a:t>kejriwal</a:t>
            </a:r>
            <a:r>
              <a:rPr lang="en-US" b="1" i="1" dirty="0" smtClean="0"/>
              <a:t> </a:t>
            </a:r>
            <a:r>
              <a:rPr lang="en-US" b="1" i="1" dirty="0"/>
              <a:t>is </a:t>
            </a:r>
            <a:r>
              <a:rPr lang="en-US" b="1" i="1" dirty="0" err="1">
                <a:solidFill>
                  <a:srgbClr val="FF0000"/>
                </a:solidFill>
              </a:rPr>
              <a:t>mukhya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mantri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Kejriwal</a:t>
            </a:r>
            <a:r>
              <a:rPr lang="en-US" dirty="0" smtClean="0"/>
              <a:t> is Chief Minister)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Subtask-2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Teams registered: 10</a:t>
            </a:r>
          </a:p>
          <a:p>
            <a:r>
              <a:rPr lang="en-US" dirty="0" smtClean="0"/>
              <a:t>Teams submitted runs: 7</a:t>
            </a:r>
          </a:p>
          <a:p>
            <a:r>
              <a:rPr lang="en-US" dirty="0" smtClean="0"/>
              <a:t>Total runs submitted: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Subtask-2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Training Data</a:t>
            </a:r>
          </a:p>
          <a:p>
            <a:pPr lvl="1"/>
            <a:r>
              <a:rPr lang="en-US" dirty="0" smtClean="0"/>
              <a:t>Corpus of Code-Mixed Hindi-English Tweets :</a:t>
            </a:r>
            <a:r>
              <a:rPr lang="en-US" dirty="0"/>
              <a:t> 6133 </a:t>
            </a:r>
            <a:endParaRPr lang="en-US" dirty="0" smtClean="0"/>
          </a:p>
          <a:p>
            <a:pPr lvl="1"/>
            <a:r>
              <a:rPr lang="en-US" dirty="0" smtClean="0"/>
              <a:t>Roman Transliterated </a:t>
            </a:r>
            <a:r>
              <a:rPr lang="en-US" dirty="0"/>
              <a:t>Hindi-English </a:t>
            </a:r>
            <a:r>
              <a:rPr lang="en-US" dirty="0" smtClean="0"/>
              <a:t>Code-Mixed Queries : 23</a:t>
            </a:r>
          </a:p>
          <a:p>
            <a:pPr lvl="1"/>
            <a:r>
              <a:rPr lang="en-US" dirty="0" smtClean="0"/>
              <a:t>Topics : 10</a:t>
            </a:r>
          </a:p>
          <a:p>
            <a:pPr lvl="1"/>
            <a:r>
              <a:rPr lang="en-US" dirty="0" smtClean="0"/>
              <a:t>Average Length of Queries: 3.43 words</a:t>
            </a:r>
          </a:p>
          <a:p>
            <a:r>
              <a:rPr lang="en-US" dirty="0" smtClean="0"/>
              <a:t>Test Data</a:t>
            </a:r>
          </a:p>
          <a:p>
            <a:pPr lvl="1"/>
            <a:r>
              <a:rPr lang="en-US" dirty="0" smtClean="0"/>
              <a:t>Corpus of Code-Mixed Hind-English Tweets: 2769</a:t>
            </a:r>
          </a:p>
          <a:p>
            <a:pPr lvl="1"/>
            <a:r>
              <a:rPr lang="en-US" dirty="0"/>
              <a:t>Roman Transliterated Hindi-English Code-Mixed </a:t>
            </a:r>
            <a:r>
              <a:rPr lang="en-US" dirty="0" smtClean="0"/>
              <a:t>Queries: 12</a:t>
            </a:r>
          </a:p>
          <a:p>
            <a:pPr lvl="1"/>
            <a:r>
              <a:rPr lang="en-US" dirty="0" smtClean="0"/>
              <a:t>Topics: 3</a:t>
            </a:r>
          </a:p>
          <a:p>
            <a:pPr lvl="1"/>
            <a:r>
              <a:rPr lang="en-US" dirty="0" smtClean="0"/>
              <a:t>Average Length of Queries: 3.25 words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3429000"/>
            <a:ext cx="1447800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Contributors:</a:t>
            </a:r>
          </a:p>
          <a:p>
            <a:r>
              <a:rPr lang="en-US" sz="1400" dirty="0" smtClean="0"/>
              <a:t>Kunal Chakma (NIT Agartala),</a:t>
            </a:r>
          </a:p>
          <a:p>
            <a:r>
              <a:rPr lang="en-US" sz="1400" dirty="0" smtClean="0"/>
              <a:t> </a:t>
            </a:r>
            <a:r>
              <a:rPr lang="en-US" sz="1400" dirty="0" err="1" smtClean="0"/>
              <a:t>Amitava</a:t>
            </a:r>
            <a:r>
              <a:rPr lang="en-US" sz="1400" dirty="0" smtClean="0"/>
              <a:t> Das (IIIT Sri City)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20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Subtask-2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Runs and submissions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270001"/>
              </p:ext>
            </p:extLst>
          </p:nvPr>
        </p:nvGraphicFramePr>
        <p:xfrm>
          <a:off x="1447800" y="2265681"/>
          <a:ext cx="6400800" cy="319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762000"/>
                <a:gridCol w="4191000"/>
              </a:tblGrid>
              <a:tr h="3251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Team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System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UB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Named Entity based document boosting, query expansion and Narrative based weighting for the 3</a:t>
                      </a:r>
                      <a:r>
                        <a:rPr lang="en-US" sz="1100" baseline="0" dirty="0" smtClean="0"/>
                        <a:t> runs respectively </a:t>
                      </a:r>
                      <a:endParaRPr lang="en-US" sz="1100" dirty="0"/>
                    </a:p>
                  </a:txBody>
                  <a:tcPr/>
                </a:tc>
              </a:tr>
              <a:tr h="2489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Anuj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Work description not available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Amrita_CEN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Applied Distributional semantic representation followed by Cosine Similarity between query and documents</a:t>
                      </a:r>
                    </a:p>
                  </a:txBody>
                  <a:tcPr/>
                </a:tc>
              </a:tr>
              <a:tr h="2489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NLP-NITMZ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Work description not available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NITA_NITMZ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Performed stop word removal followed by query segmentation and finally merging the results obtained from the different combination of the words of the query text</a:t>
                      </a:r>
                      <a:endParaRPr lang="en-US" sz="1100" dirty="0"/>
                    </a:p>
                  </a:txBody>
                  <a:tcPr/>
                </a:tc>
              </a:tr>
              <a:tr h="23367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CEN@Amrita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Vector Space Model based solution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IIT(ISM)D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Query terms were expanded  using  </a:t>
                      </a:r>
                      <a:r>
                        <a:rPr lang="en-US" sz="1100" dirty="0" err="1" smtClean="0"/>
                        <a:t>Soundex</a:t>
                      </a:r>
                      <a:r>
                        <a:rPr lang="en-US" sz="1100" dirty="0" smtClean="0"/>
                        <a:t>  coding  scheme</a:t>
                      </a:r>
                      <a:endParaRPr lang="en-US" sz="1100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1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665" y="76199"/>
            <a:ext cx="8822935" cy="6705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61362" y="7620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Coordinator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51" y="1535668"/>
            <a:ext cx="281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Subtask-1 Organizers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99540" y="1524000"/>
            <a:ext cx="239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Subtask-2 Organizers</a:t>
            </a:r>
            <a:endParaRPr lang="en-US" b="1" dirty="0"/>
          </a:p>
        </p:txBody>
      </p:sp>
      <p:pic>
        <p:nvPicPr>
          <p:cNvPr id="12" name="Picture 2" descr="D:\Research\FIRE-2016\Presentation\Monoj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125" y="381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17251" y="1893332"/>
            <a:ext cx="7840949" cy="11668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Research\FIRE-2016\Presentation\Somn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0" y="2057400"/>
            <a:ext cx="1054479" cy="103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Research\FIRE-2016\Presentation\Sud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5976"/>
            <a:ext cx="1081070" cy="9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Research\FIRE-2016\Presentation\Amitav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99" y="3382095"/>
            <a:ext cx="914401" cy="90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Research\FIRE-2016\Presentation\Kun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95787"/>
            <a:ext cx="914400" cy="10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Research\FIRE-2016\Presentation\Paol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9" y="4468091"/>
            <a:ext cx="10668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Research\FIRE-2016\Presentation\Sivaj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8" y="5687291"/>
            <a:ext cx="1066800" cy="9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66479" y="2443738"/>
            <a:ext cx="18222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Somanth</a:t>
            </a:r>
            <a:r>
              <a:rPr lang="en-US" dirty="0" smtClean="0"/>
              <a:t> Banerjee</a:t>
            </a:r>
            <a:br>
              <a:rPr lang="en-US" dirty="0" smtClean="0"/>
            </a:br>
            <a:r>
              <a:rPr lang="en-US" sz="1200" dirty="0" smtClean="0"/>
              <a:t>(</a:t>
            </a:r>
            <a:r>
              <a:rPr lang="en-US" sz="1200" dirty="0" err="1" smtClean="0"/>
              <a:t>Jadavpur</a:t>
            </a:r>
            <a:r>
              <a:rPr lang="en-US" sz="1200" dirty="0" smtClean="0"/>
              <a:t> University)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600200" y="3669268"/>
            <a:ext cx="1696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Sudip</a:t>
            </a:r>
            <a:r>
              <a:rPr lang="en-US" dirty="0" smtClean="0"/>
              <a:t> Kr </a:t>
            </a:r>
            <a:r>
              <a:rPr lang="en-US" dirty="0" err="1" smtClean="0"/>
              <a:t>Naskar</a:t>
            </a:r>
            <a:endParaRPr lang="en-US" dirty="0" smtClean="0"/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Jadavpur</a:t>
            </a:r>
            <a:r>
              <a:rPr lang="en-US" sz="1200" dirty="0"/>
              <a:t> University)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68550" y="4724400"/>
            <a:ext cx="23558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Paolo Rosso</a:t>
            </a:r>
          </a:p>
          <a:p>
            <a:pPr algn="ctr"/>
            <a:r>
              <a:rPr lang="en-US" sz="1200" dirty="0"/>
              <a:t>(Technical University of </a:t>
            </a:r>
            <a:r>
              <a:rPr lang="en-US" sz="1200" dirty="0" smtClean="0"/>
              <a:t>Valencia)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1676400" y="5973319"/>
            <a:ext cx="211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Sivaji </a:t>
            </a:r>
            <a:r>
              <a:rPr lang="en-US" dirty="0" err="1" smtClean="0"/>
              <a:t>Bandyopadhyay</a:t>
            </a:r>
            <a:endParaRPr lang="en-US" dirty="0" smtClean="0"/>
          </a:p>
          <a:p>
            <a:pPr algn="ctr"/>
            <a:r>
              <a:rPr lang="en-US" sz="1200" dirty="0"/>
              <a:t>(</a:t>
            </a:r>
            <a:r>
              <a:rPr lang="en-US" sz="1200" dirty="0" err="1"/>
              <a:t>Jadavpur</a:t>
            </a:r>
            <a:r>
              <a:rPr lang="en-US" sz="1200" dirty="0"/>
              <a:t> University)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38800" y="2443738"/>
            <a:ext cx="1528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Kunal</a:t>
            </a:r>
            <a:r>
              <a:rPr lang="en-US" dirty="0" smtClean="0"/>
              <a:t> Chakma</a:t>
            </a:r>
            <a:endParaRPr lang="en-US" sz="1200" dirty="0" smtClean="0"/>
          </a:p>
          <a:p>
            <a:pPr algn="ctr"/>
            <a:r>
              <a:rPr lang="en-US" sz="1200" dirty="0" smtClean="0"/>
              <a:t>(NIT </a:t>
            </a:r>
            <a:r>
              <a:rPr lang="en-US" sz="1200" dirty="0" err="1" smtClean="0"/>
              <a:t>Agartala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5740782" y="3550307"/>
            <a:ext cx="1345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Amitava</a:t>
            </a:r>
            <a:r>
              <a:rPr lang="en-US" dirty="0" smtClean="0"/>
              <a:t> Das</a:t>
            </a:r>
          </a:p>
          <a:p>
            <a:pPr algn="ctr"/>
            <a:r>
              <a:rPr lang="en-US" sz="1200" dirty="0"/>
              <a:t>(IIIT Sri City)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10200" y="849868"/>
            <a:ext cx="1978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Monojit</a:t>
            </a:r>
            <a:r>
              <a:rPr lang="en-US" dirty="0" smtClean="0"/>
              <a:t> Choudhury</a:t>
            </a:r>
          </a:p>
          <a:p>
            <a:pPr algn="ctr"/>
            <a:r>
              <a:rPr lang="en-US" sz="1200" dirty="0" smtClean="0"/>
              <a:t>(Microsoft Research)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98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Subtask-2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909038"/>
              </p:ext>
            </p:extLst>
          </p:nvPr>
        </p:nvGraphicFramePr>
        <p:xfrm>
          <a:off x="2362200" y="2514600"/>
          <a:ext cx="40386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23984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Team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Best Run ID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MAP</a:t>
                      </a:r>
                      <a:endParaRPr lang="en-US" sz="1100" dirty="0"/>
                    </a:p>
                  </a:txBody>
                  <a:tcPr/>
                </a:tc>
              </a:tr>
              <a:tr h="23984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Amrita_CEN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0.0377</a:t>
                      </a:r>
                      <a:endParaRPr lang="en-US" sz="1100" b="1" dirty="0"/>
                    </a:p>
                  </a:txBody>
                  <a:tcPr/>
                </a:tc>
              </a:tr>
              <a:tr h="23984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CEN@Amrita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0.0315</a:t>
                      </a:r>
                      <a:endParaRPr lang="en-US" sz="1100" dirty="0"/>
                    </a:p>
                  </a:txBody>
                  <a:tcPr/>
                </a:tc>
              </a:tr>
              <a:tr h="23984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0.0217</a:t>
                      </a:r>
                      <a:endParaRPr lang="en-US" sz="1100" dirty="0"/>
                    </a:p>
                  </a:txBody>
                  <a:tcPr/>
                </a:tc>
              </a:tr>
              <a:tr h="23984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Anuj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0.0209</a:t>
                      </a:r>
                      <a:endParaRPr lang="en-US" sz="1100" dirty="0"/>
                    </a:p>
                  </a:txBody>
                  <a:tcPr/>
                </a:tc>
              </a:tr>
              <a:tr h="23984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NLP-NITMZ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0.0203</a:t>
                      </a:r>
                      <a:endParaRPr lang="en-US" sz="1100" dirty="0"/>
                    </a:p>
                  </a:txBody>
                  <a:tcPr/>
                </a:tc>
              </a:tr>
              <a:tr h="23984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NITA_NITMZ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0.0047</a:t>
                      </a:r>
                      <a:endParaRPr lang="en-US" sz="1100" dirty="0"/>
                    </a:p>
                  </a:txBody>
                  <a:tcPr/>
                </a:tc>
              </a:tr>
              <a:tr h="23984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IIT(ISM)D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0.0083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62200" y="2743200"/>
            <a:ext cx="3962400" cy="228600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62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rgbClr val="00B05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4648200"/>
            <a:ext cx="2430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t"/>
            <a:r>
              <a:rPr lang="en-US" sz="1400" dirty="0" smtClean="0">
                <a:latin typeface="+mj-lt"/>
              </a:rPr>
              <a:t>Subatsk-2 winner: </a:t>
            </a:r>
            <a:r>
              <a:rPr lang="en-US" sz="1400" dirty="0" err="1">
                <a:solidFill>
                  <a:srgbClr val="000000"/>
                </a:solidFill>
                <a:latin typeface="+mj-lt"/>
              </a:rPr>
              <a:t>Amrita_CEN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49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Subtask-2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best system (</a:t>
            </a:r>
            <a:r>
              <a:rPr lang="en-US" dirty="0" err="1" smtClean="0"/>
              <a:t>Amrita_CEN</a:t>
            </a:r>
            <a:r>
              <a:rPr lang="en-US" dirty="0" smtClean="0"/>
              <a:t>) achieved a MAP of only 0.0377.</a:t>
            </a:r>
          </a:p>
          <a:p>
            <a:pPr algn="just"/>
            <a:r>
              <a:rPr lang="en-US" dirty="0" smtClean="0"/>
              <a:t>The above </a:t>
            </a:r>
            <a:r>
              <a:rPr lang="en-US" dirty="0" smtClean="0"/>
              <a:t>scores suggest </a:t>
            </a:r>
            <a:r>
              <a:rPr lang="en-US" dirty="0" smtClean="0"/>
              <a:t>that Information </a:t>
            </a:r>
            <a:r>
              <a:rPr lang="en-US" dirty="0"/>
              <a:t>Retrieval from Code-Mixed bi-lingual micro blog texts such as tweets is a difficult </a:t>
            </a:r>
            <a:r>
              <a:rPr lang="en-US" dirty="0" smtClean="0"/>
              <a:t>task.</a:t>
            </a:r>
          </a:p>
          <a:p>
            <a:pPr algn="just"/>
            <a:r>
              <a:rPr lang="en-US" dirty="0" smtClean="0"/>
              <a:t>Better techniques are required for improving the results.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9225" y="2514600"/>
            <a:ext cx="609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Encouraging participation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   MSIR-2015: 10 teams 24 runs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MSIR-2016: 9 teams 33 runs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Larger dataset </a:t>
            </a:r>
            <a:r>
              <a:rPr lang="en-US" dirty="0" smtClean="0"/>
              <a:t>for subtask-1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New language </a:t>
            </a:r>
            <a:r>
              <a:rPr lang="en-US" dirty="0" smtClean="0"/>
              <a:t>pairs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3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95600"/>
            <a:ext cx="4267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23622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/>
              <a:t>Looking forward to </a:t>
            </a:r>
            <a:r>
              <a:rPr lang="en-US" b="1" dirty="0" smtClean="0"/>
              <a:t>increased </a:t>
            </a:r>
            <a:r>
              <a:rPr lang="en-US" b="1" dirty="0"/>
              <a:t>participation </a:t>
            </a:r>
            <a:r>
              <a:rPr lang="en-US" b="1" dirty="0" smtClean="0"/>
              <a:t>in FIRE </a:t>
            </a:r>
            <a:r>
              <a:rPr lang="en-US" b="1" dirty="0"/>
              <a:t>2017!!</a:t>
            </a:r>
          </a:p>
        </p:txBody>
      </p:sp>
    </p:spTree>
    <p:extLst>
      <p:ext uri="{BB962C8B-B14F-4D97-AF65-F5344CB8AC3E}">
        <p14:creationId xmlns:p14="http://schemas.microsoft.com/office/powerpoint/2010/main" val="38546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MSIR-2016: </a:t>
            </a:r>
            <a:r>
              <a:rPr lang="en-US" cap="none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Subtask-1</a:t>
            </a:r>
          </a:p>
          <a:p>
            <a:pPr lvl="1"/>
            <a:r>
              <a:rPr lang="en-US" dirty="0"/>
              <a:t>Task</a:t>
            </a:r>
          </a:p>
          <a:p>
            <a:pPr lvl="1"/>
            <a:r>
              <a:rPr lang="en-US" dirty="0"/>
              <a:t>Dataset</a:t>
            </a:r>
          </a:p>
          <a:p>
            <a:pPr lvl="1"/>
            <a:r>
              <a:rPr lang="en-US" dirty="0"/>
              <a:t>Runs and Systems</a:t>
            </a:r>
          </a:p>
          <a:p>
            <a:pPr lvl="1"/>
            <a:r>
              <a:rPr lang="en-US" dirty="0"/>
              <a:t>Results</a:t>
            </a:r>
          </a:p>
          <a:p>
            <a:pPr lvl="1"/>
            <a:r>
              <a:rPr lang="en-US" dirty="0"/>
              <a:t>Observations</a:t>
            </a:r>
          </a:p>
          <a:p>
            <a:r>
              <a:rPr lang="en-US" dirty="0" smtClean="0"/>
              <a:t>Subtask-2</a:t>
            </a:r>
          </a:p>
          <a:p>
            <a:pPr lvl="1"/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Runs and Systems</a:t>
            </a:r>
          </a:p>
          <a:p>
            <a:pPr lvl="1"/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Observations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6400800" cy="685800"/>
          </a:xfrm>
        </p:spPr>
        <p:txBody>
          <a:bodyPr/>
          <a:lstStyle/>
          <a:p>
            <a:r>
              <a:rPr lang="en-US" cap="none" dirty="0" smtClean="0"/>
              <a:t>Subtask-1: 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/>
              <a:t>Task: Code-Mixed Cross-Script </a:t>
            </a:r>
            <a:r>
              <a:rPr lang="en-US" smtClean="0"/>
              <a:t>Question Classification</a:t>
            </a:r>
            <a:endParaRPr lang="en-US" dirty="0"/>
          </a:p>
          <a:p>
            <a:pPr indent="0">
              <a:buNone/>
            </a:pPr>
            <a:r>
              <a:rPr lang="en-US" dirty="0" smtClean="0"/>
              <a:t>Example:</a:t>
            </a:r>
          </a:p>
          <a:p>
            <a:pPr indent="0">
              <a:buNone/>
            </a:pPr>
            <a:r>
              <a:rPr lang="en-US" dirty="0" smtClean="0"/>
              <a:t>Q</a:t>
            </a:r>
            <a:r>
              <a:rPr lang="en-US" dirty="0" smtClean="0"/>
              <a:t>: “</a:t>
            </a:r>
            <a:r>
              <a:rPr lang="en-US" i="1" dirty="0" smtClean="0"/>
              <a:t>last </a:t>
            </a:r>
            <a:r>
              <a:rPr lang="en-US" i="1" dirty="0" err="1"/>
              <a:t>volvo</a:t>
            </a:r>
            <a:r>
              <a:rPr lang="en-US" i="1" dirty="0"/>
              <a:t> bus </a:t>
            </a:r>
            <a:r>
              <a:rPr lang="en-US" i="1" dirty="0" err="1" smtClean="0"/>
              <a:t>kokhon</a:t>
            </a:r>
            <a:r>
              <a:rPr lang="en-US" i="1" dirty="0" smtClean="0"/>
              <a:t> chare?”</a:t>
            </a:r>
            <a:endParaRPr lang="en-US" dirty="0" smtClean="0"/>
          </a:p>
          <a:p>
            <a:pPr indent="0">
              <a:buNone/>
            </a:pPr>
            <a:r>
              <a:rPr lang="en-US" dirty="0"/>
              <a:t>English gloss: </a:t>
            </a:r>
            <a:r>
              <a:rPr lang="en-US" dirty="0" smtClean="0"/>
              <a:t>“When </a:t>
            </a:r>
            <a:r>
              <a:rPr lang="en-US" dirty="0"/>
              <a:t>does the last </a:t>
            </a:r>
            <a:r>
              <a:rPr lang="en-US" dirty="0" err="1"/>
              <a:t>volvo</a:t>
            </a:r>
            <a:r>
              <a:rPr lang="en-US" dirty="0"/>
              <a:t> bus depart</a:t>
            </a:r>
            <a:r>
              <a:rPr lang="en-US" dirty="0" smtClean="0"/>
              <a:t>?”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Class: Temporal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Language</a:t>
            </a:r>
            <a:r>
              <a:rPr lang="en-US" dirty="0"/>
              <a:t>: Bengali-English</a:t>
            </a:r>
          </a:p>
          <a:p>
            <a:pPr indent="0">
              <a:buNone/>
            </a:pPr>
            <a:r>
              <a:rPr lang="en-US" dirty="0"/>
              <a:t>Script: Roman</a:t>
            </a:r>
          </a:p>
          <a:p>
            <a:pPr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Subtask-1: Task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858000" cy="3048001"/>
          </a:xfrm>
        </p:spPr>
        <p:txBody>
          <a:bodyPr>
            <a:normAutofit/>
          </a:bodyPr>
          <a:lstStyle/>
          <a:p>
            <a:r>
              <a:rPr lang="en-US" dirty="0" smtClean="0"/>
              <a:t>Let, Q </a:t>
            </a:r>
            <a:r>
              <a:rPr lang="en-US" dirty="0"/>
              <a:t>= </a:t>
            </a:r>
            <a:r>
              <a:rPr lang="en-US" dirty="0" smtClean="0"/>
              <a:t>{q</a:t>
            </a:r>
            <a:r>
              <a:rPr lang="en-US" baseline="-25000" dirty="0" smtClean="0"/>
              <a:t>1</a:t>
            </a:r>
            <a:r>
              <a:rPr lang="en-US" dirty="0"/>
              <a:t>,</a:t>
            </a:r>
            <a:r>
              <a:rPr lang="en-US" dirty="0" smtClean="0"/>
              <a:t> q</a:t>
            </a:r>
            <a:r>
              <a:rPr lang="en-US" baseline="-25000" dirty="0" smtClean="0"/>
              <a:t>2</a:t>
            </a:r>
            <a:r>
              <a:rPr lang="en-US" dirty="0"/>
              <a:t>,</a:t>
            </a:r>
            <a:r>
              <a:rPr lang="en-US" dirty="0" smtClean="0"/>
              <a:t> …,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n</a:t>
            </a:r>
            <a:r>
              <a:rPr lang="en-US" dirty="0" smtClean="0"/>
              <a:t>} </a:t>
            </a:r>
            <a:r>
              <a:rPr lang="en-US" dirty="0"/>
              <a:t>be a set of factoid </a:t>
            </a:r>
            <a:r>
              <a:rPr lang="en-US" dirty="0" smtClean="0"/>
              <a:t>questions of type code-mixed cross-script</a:t>
            </a:r>
          </a:p>
          <a:p>
            <a:r>
              <a:rPr lang="en-US" dirty="0"/>
              <a:t>Q</a:t>
            </a:r>
            <a:r>
              <a:rPr lang="en-US" dirty="0" smtClean="0"/>
              <a:t>uestion class C </a:t>
            </a:r>
            <a:r>
              <a:rPr lang="en-US" dirty="0"/>
              <a:t>= {</a:t>
            </a:r>
            <a:r>
              <a:rPr lang="en-US" dirty="0" smtClean="0"/>
              <a:t>c</a:t>
            </a:r>
            <a:r>
              <a:rPr lang="en-US" baseline="-25000" dirty="0" smtClean="0"/>
              <a:t>1,</a:t>
            </a:r>
            <a:r>
              <a:rPr lang="en-US" dirty="0" smtClean="0"/>
              <a:t> c</a:t>
            </a:r>
            <a:r>
              <a:rPr lang="en-US" baseline="-25000" dirty="0" smtClean="0"/>
              <a:t>2,</a:t>
            </a:r>
            <a:r>
              <a:rPr lang="en-US" dirty="0" smtClean="0"/>
              <a:t>… </a:t>
            </a:r>
            <a:r>
              <a:rPr lang="en-US" dirty="0"/>
              <a:t>,</a:t>
            </a:r>
            <a:r>
              <a:rPr lang="en-US" dirty="0" smtClean="0"/>
              <a:t> c</a:t>
            </a:r>
            <a:r>
              <a:rPr lang="en-US" baseline="-25000" dirty="0" smtClean="0"/>
              <a:t>m</a:t>
            </a:r>
            <a:r>
              <a:rPr lang="en-US" dirty="0" smtClean="0"/>
              <a:t>}</a:t>
            </a:r>
          </a:p>
          <a:p>
            <a:pPr indent="0">
              <a:buNone/>
            </a:pPr>
            <a:r>
              <a:rPr lang="en-US" dirty="0" smtClean="0"/>
              <a:t>Classify </a:t>
            </a:r>
            <a:r>
              <a:rPr lang="en-US" dirty="0"/>
              <a:t>each given question q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 smtClean="0"/>
              <a:t>   Q </a:t>
            </a:r>
            <a:r>
              <a:rPr lang="en-US" dirty="0"/>
              <a:t>into one of the predefined </a:t>
            </a:r>
            <a:r>
              <a:rPr lang="en-US" dirty="0" smtClean="0"/>
              <a:t>classes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j</a:t>
            </a:r>
            <a:r>
              <a:rPr lang="en-US" dirty="0" smtClean="0"/>
              <a:t> s C</a:t>
            </a:r>
          </a:p>
          <a:p>
            <a:pPr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3860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4019550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0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278467"/>
              </p:ext>
            </p:extLst>
          </p:nvPr>
        </p:nvGraphicFramePr>
        <p:xfrm>
          <a:off x="914400" y="2383155"/>
          <a:ext cx="7315200" cy="310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644"/>
                <a:gridCol w="2764320"/>
                <a:gridCol w="2803236"/>
              </a:tblGrid>
              <a:tr h="29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Description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Example</a:t>
                      </a:r>
                    </a:p>
                  </a:txBody>
                  <a:tcPr marL="9525" marR="9525" marT="9525" marB="0" anchor="b"/>
                </a:tc>
              </a:tr>
              <a:tr h="29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Person (PER)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Persons name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Hazarduari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toiri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kore?</a:t>
                      </a:r>
                    </a:p>
                  </a:txBody>
                  <a:tcPr marL="9525" marR="9525" marT="9525" marB="0" anchor="ctr"/>
                </a:tc>
              </a:tr>
              <a:tr h="29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 (LOC)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Locations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Airport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theke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textit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kothai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jabar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</a:tr>
              <a:tr h="29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Organization (ORG)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Organizations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Prepaid taxi counter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naam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</a:tr>
              <a:tr h="29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Quantity (QUAN)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Numerical e.g., statistical related questions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Hazarduari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koto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dorja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ache?</a:t>
                      </a:r>
                    </a:p>
                  </a:txBody>
                  <a:tcPr marL="9525" marR="9525" marT="9525" marB="0" anchor="ctr"/>
                </a:tc>
              </a:tr>
              <a:tr h="29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Temporal (TEMP)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Temporal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Volvo bus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howrah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station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jete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koto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time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nei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</a:tr>
              <a:tr h="3626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Monitory (MONY)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money related questions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Airport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theke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Howrah Station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volvo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bus fare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koto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</a:tr>
              <a:tr h="29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Distance (DIST)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measurable distance related questions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Airport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theke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howrah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station distance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koto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</a:tr>
              <a:tr h="293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Object (OBJ)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Object e.g. temples, cannon objects etc.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Murshidabad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nodir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tire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obosthito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</a:tr>
              <a:tr h="3899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Miscellaneous (MISC)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Questions which not fall in other classes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Early morning journey hole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service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Subtask-1: Question Taxonomy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8434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Subtask1: Participation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show of interest from </a:t>
            </a:r>
            <a:r>
              <a:rPr lang="en-US" dirty="0" smtClean="0"/>
              <a:t>15 teams </a:t>
            </a:r>
          </a:p>
          <a:p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/>
              <a:t>teams participated, </a:t>
            </a:r>
            <a:r>
              <a:rPr lang="en-US" dirty="0" smtClean="0"/>
              <a:t>20 </a:t>
            </a:r>
            <a:r>
              <a:rPr lang="en-US" dirty="0"/>
              <a:t>runs </a:t>
            </a:r>
            <a:r>
              <a:rPr lang="en-US" dirty="0" smtClean="0"/>
              <a:t>submitted</a:t>
            </a:r>
          </a:p>
          <a:p>
            <a:pPr lvl="1"/>
            <a:r>
              <a:rPr lang="en-US" b="1" dirty="0" smtClean="0"/>
              <a:t>India:</a:t>
            </a:r>
            <a:r>
              <a:rPr lang="en-US" dirty="0" smtClean="0"/>
              <a:t> Amrita University, BITS </a:t>
            </a:r>
            <a:r>
              <a:rPr lang="en-US" dirty="0" err="1" smtClean="0"/>
              <a:t>Pilani</a:t>
            </a:r>
            <a:r>
              <a:rPr lang="en-US" dirty="0" smtClean="0"/>
              <a:t>, IIT Kharagpur,  NIT Mizoram, ISM </a:t>
            </a:r>
            <a:r>
              <a:rPr lang="en-US" dirty="0" err="1" smtClean="0"/>
              <a:t>Dhanbad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0070C0"/>
                </a:solidFill>
              </a:rPr>
              <a:t>Sapient</a:t>
            </a:r>
            <a:r>
              <a:rPr lang="en-US" dirty="0" smtClean="0"/>
              <a:t> </a:t>
            </a:r>
          </a:p>
          <a:p>
            <a:pPr marL="514350" lvl="1" indent="0">
              <a:buNone/>
            </a:pPr>
            <a:r>
              <a:rPr lang="en-US" dirty="0" smtClean="0"/>
              <a:t>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Subtask-1: Dataset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6400800" cy="3048001"/>
          </a:xfrm>
        </p:spPr>
        <p:txBody>
          <a:bodyPr>
            <a:normAutofit lnSpcReduction="10000"/>
          </a:bodyPr>
          <a:lstStyle/>
          <a:p>
            <a:pPr marL="0" lvl="1" indent="-27432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Total 510 code-mixed cross-script questions</a:t>
            </a:r>
          </a:p>
          <a:p>
            <a:r>
              <a:rPr lang="en-US" dirty="0" smtClean="0"/>
              <a:t>Train/Dev set:</a:t>
            </a:r>
          </a:p>
          <a:p>
            <a:pPr lvl="1"/>
            <a:r>
              <a:rPr lang="en-US" dirty="0"/>
              <a:t>330 code-mixed cross-script </a:t>
            </a:r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Total words: 1776</a:t>
            </a:r>
          </a:p>
          <a:p>
            <a:pPr lvl="1"/>
            <a:r>
              <a:rPr lang="en-US" dirty="0" smtClean="0"/>
              <a:t>Avg. words/question: 5.321</a:t>
            </a:r>
            <a:endParaRPr lang="en-US" dirty="0"/>
          </a:p>
          <a:p>
            <a:r>
              <a:rPr lang="en-US" dirty="0" smtClean="0"/>
              <a:t>Test </a:t>
            </a:r>
            <a:r>
              <a:rPr lang="en-US" dirty="0"/>
              <a:t>set:</a:t>
            </a:r>
          </a:p>
          <a:p>
            <a:pPr lvl="1"/>
            <a:r>
              <a:rPr lang="en-US" dirty="0" smtClean="0"/>
              <a:t>180 </a:t>
            </a:r>
            <a:r>
              <a:rPr lang="en-US" dirty="0"/>
              <a:t>code-mixed cross-script questions</a:t>
            </a:r>
          </a:p>
          <a:p>
            <a:pPr lvl="1"/>
            <a:r>
              <a:rPr lang="en-US" dirty="0"/>
              <a:t>Total words: </a:t>
            </a:r>
            <a:r>
              <a:rPr lang="en-US" dirty="0" smtClean="0"/>
              <a:t>1138</a:t>
            </a:r>
            <a:endParaRPr lang="en-US" dirty="0"/>
          </a:p>
          <a:p>
            <a:pPr lvl="1"/>
            <a:r>
              <a:rPr lang="en-US" dirty="0"/>
              <a:t>Avg. words/question: </a:t>
            </a:r>
            <a:r>
              <a:rPr lang="en-US" dirty="0" smtClean="0"/>
              <a:t>6.322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3171825"/>
            <a:ext cx="2057400" cy="116955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Contributors:</a:t>
            </a:r>
          </a:p>
          <a:p>
            <a:r>
              <a:rPr lang="en-US" sz="1400" dirty="0" err="1" smtClean="0"/>
              <a:t>Somanth</a:t>
            </a:r>
            <a:r>
              <a:rPr lang="en-US" sz="1400" dirty="0" smtClean="0"/>
              <a:t> Banerjee (JU)</a:t>
            </a:r>
          </a:p>
          <a:p>
            <a:r>
              <a:rPr lang="en-US" sz="1400" dirty="0" err="1" smtClean="0"/>
              <a:t>Sudip</a:t>
            </a:r>
            <a:r>
              <a:rPr lang="en-US" sz="1400" dirty="0" smtClean="0"/>
              <a:t> Kr. </a:t>
            </a:r>
            <a:r>
              <a:rPr lang="en-US" sz="1400" dirty="0" err="1" smtClean="0"/>
              <a:t>Naskar</a:t>
            </a:r>
            <a:r>
              <a:rPr lang="en-US" sz="1400" dirty="0" smtClean="0"/>
              <a:t> (JU)</a:t>
            </a:r>
          </a:p>
          <a:p>
            <a:r>
              <a:rPr lang="en-US" sz="1400" dirty="0" smtClean="0"/>
              <a:t>Paolo Rosso (UPV)</a:t>
            </a:r>
          </a:p>
          <a:p>
            <a:r>
              <a:rPr lang="en-US" sz="1400" dirty="0" smtClean="0"/>
              <a:t>Sivaji </a:t>
            </a:r>
            <a:r>
              <a:rPr lang="en-US" sz="1400" dirty="0" err="1" smtClean="0"/>
              <a:t>Bandyopadhyay</a:t>
            </a:r>
            <a:r>
              <a:rPr lang="en-US" sz="1400" dirty="0" smtClean="0"/>
              <a:t> (JU)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157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49" y="2438400"/>
            <a:ext cx="4408409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270607"/>
              </p:ext>
            </p:extLst>
          </p:nvPr>
        </p:nvGraphicFramePr>
        <p:xfrm>
          <a:off x="5410200" y="2419345"/>
          <a:ext cx="2819400" cy="27908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9765"/>
                <a:gridCol w="556235"/>
                <a:gridCol w="533400"/>
              </a:tblGrid>
              <a:tr h="27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Class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Training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Testing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Person (PER)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Location (LOC)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23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Organization (ORG)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Temporal (</a:t>
                      </a:r>
                      <a:r>
                        <a:rPr lang="en-US" sz="1100" u="none" strike="noStrike" dirty="0">
                          <a:effectLst/>
                        </a:rPr>
                        <a:t>TEMP)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Numerical (</a:t>
                      </a:r>
                      <a:r>
                        <a:rPr lang="en-US" sz="1100" u="none" strike="noStrike" dirty="0">
                          <a:effectLst/>
                        </a:rPr>
                        <a:t>NUM)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Distance (</a:t>
                      </a:r>
                      <a:r>
                        <a:rPr lang="en-US" sz="1100" u="none" strike="noStrike" dirty="0">
                          <a:effectLst/>
                        </a:rPr>
                        <a:t>DIST)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Money (</a:t>
                      </a:r>
                      <a:r>
                        <a:rPr lang="en-US" sz="1100" u="none" strike="noStrike" dirty="0">
                          <a:effectLst/>
                        </a:rPr>
                        <a:t>MNY)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Object (</a:t>
                      </a:r>
                      <a:r>
                        <a:rPr lang="en-US" sz="1100" u="none" strike="noStrike" dirty="0">
                          <a:effectLst/>
                        </a:rPr>
                        <a:t>OBJ)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08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Miscellaneous (</a:t>
                      </a:r>
                      <a:r>
                        <a:rPr lang="en-US" sz="1100" u="none" strike="noStrike" dirty="0">
                          <a:effectLst/>
                        </a:rPr>
                        <a:t>MISC)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 cap="none" dirty="0" smtClean="0"/>
              <a:t>Subtask-1: Dataset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2590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1633</TotalTime>
  <Words>1080</Words>
  <Application>Microsoft Office PowerPoint</Application>
  <PresentationFormat>On-screen Show (4:3)</PresentationFormat>
  <Paragraphs>310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Couture</vt:lpstr>
      <vt:lpstr>Overview of Shared Task on  Mixed Script Information Retrieval</vt:lpstr>
      <vt:lpstr>PowerPoint Presentation</vt:lpstr>
      <vt:lpstr>MSIR-2016: Outline</vt:lpstr>
      <vt:lpstr>Subtask-1: </vt:lpstr>
      <vt:lpstr>Subtask-1: Task</vt:lpstr>
      <vt:lpstr>Subtask-1: Question Taxonomy</vt:lpstr>
      <vt:lpstr>Subtask1: Participation</vt:lpstr>
      <vt:lpstr>Subtask-1: Dataset</vt:lpstr>
      <vt:lpstr>Subtask-1: Dataset</vt:lpstr>
      <vt:lpstr>Subtask-1: Systems </vt:lpstr>
      <vt:lpstr>Subtask1: Metrics</vt:lpstr>
      <vt:lpstr>Subtask1: Results</vt:lpstr>
      <vt:lpstr>Subtask1: Results</vt:lpstr>
      <vt:lpstr>Subtask-1: Observations</vt:lpstr>
      <vt:lpstr>MSIR-2016: Outline</vt:lpstr>
      <vt:lpstr>Subtask-2</vt:lpstr>
      <vt:lpstr>Subtask-2</vt:lpstr>
      <vt:lpstr>Subtask-2 datasets</vt:lpstr>
      <vt:lpstr>Subtask-2  Runs and submissions</vt:lpstr>
      <vt:lpstr>Subtask-2 results</vt:lpstr>
      <vt:lpstr>Subtask-2 observations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on Transliterated search</dc:title>
  <dc:creator>somu</dc:creator>
  <cp:lastModifiedBy>somu</cp:lastModifiedBy>
  <cp:revision>90</cp:revision>
  <dcterms:created xsi:type="dcterms:W3CDTF">2016-11-27T14:47:42Z</dcterms:created>
  <dcterms:modified xsi:type="dcterms:W3CDTF">2016-12-08T06:00:03Z</dcterms:modified>
</cp:coreProperties>
</file>