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2"/>
  </p:notesMasterIdLst>
  <p:sldIdLst>
    <p:sldId id="307" r:id="rId2"/>
    <p:sldId id="311" r:id="rId3"/>
    <p:sldId id="315" r:id="rId4"/>
    <p:sldId id="316" r:id="rId5"/>
    <p:sldId id="318" r:id="rId6"/>
    <p:sldId id="331" r:id="rId7"/>
    <p:sldId id="332" r:id="rId8"/>
    <p:sldId id="333" r:id="rId9"/>
    <p:sldId id="349" r:id="rId10"/>
    <p:sldId id="350" r:id="rId11"/>
    <p:sldId id="313" r:id="rId12"/>
    <p:sldId id="308" r:id="rId13"/>
    <p:sldId id="319" r:id="rId14"/>
    <p:sldId id="342" r:id="rId15"/>
    <p:sldId id="336" r:id="rId16"/>
    <p:sldId id="337" r:id="rId17"/>
    <p:sldId id="323" r:id="rId18"/>
    <p:sldId id="338" r:id="rId19"/>
    <p:sldId id="324" r:id="rId20"/>
    <p:sldId id="325" r:id="rId21"/>
    <p:sldId id="339" r:id="rId22"/>
    <p:sldId id="341" r:id="rId23"/>
    <p:sldId id="340" r:id="rId24"/>
    <p:sldId id="326" r:id="rId25"/>
    <p:sldId id="258" r:id="rId26"/>
    <p:sldId id="259" r:id="rId27"/>
    <p:sldId id="289" r:id="rId28"/>
    <p:sldId id="290" r:id="rId29"/>
    <p:sldId id="291" r:id="rId30"/>
    <p:sldId id="343" r:id="rId31"/>
    <p:sldId id="344" r:id="rId32"/>
    <p:sldId id="292" r:id="rId33"/>
    <p:sldId id="345" r:id="rId34"/>
    <p:sldId id="346" r:id="rId35"/>
    <p:sldId id="294" r:id="rId36"/>
    <p:sldId id="295" r:id="rId37"/>
    <p:sldId id="347" r:id="rId38"/>
    <p:sldId id="296" r:id="rId39"/>
    <p:sldId id="297" r:id="rId40"/>
    <p:sldId id="348" r:id="rId41"/>
    <p:sldId id="298" r:id="rId42"/>
    <p:sldId id="299" r:id="rId43"/>
    <p:sldId id="266" r:id="rId44"/>
    <p:sldId id="267" r:id="rId45"/>
    <p:sldId id="268" r:id="rId46"/>
    <p:sldId id="269" r:id="rId47"/>
    <p:sldId id="262" r:id="rId48"/>
    <p:sldId id="263" r:id="rId49"/>
    <p:sldId id="264" r:id="rId50"/>
    <p:sldId id="303"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418"/>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AA36A2-CC50-4F81-A417-2F7358451DB5}" type="datetimeFigureOut">
              <a:rPr lang="en-US" smtClean="0"/>
              <a:pPr/>
              <a:t>12/8/2016</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E9A567-714B-4628-A6F5-9406535A2062}"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EB5C2CD-29F0-4CC5-8C97-DD3962C78B70}" type="datetime4">
              <a:rPr lang="en-US" smtClean="0"/>
              <a:pPr/>
              <a:t>December 8, 2016</a:t>
            </a:fld>
            <a:endParaRPr lang="en-US"/>
          </a:p>
        </p:txBody>
      </p:sp>
      <p:sp>
        <p:nvSpPr>
          <p:cNvPr id="19" name="Footer Placeholder 18"/>
          <p:cNvSpPr>
            <a:spLocks noGrp="1"/>
          </p:cNvSpPr>
          <p:nvPr>
            <p:ph type="ftr" sz="quarter" idx="11"/>
          </p:nvPr>
        </p:nvSpPr>
        <p:spPr/>
        <p:txBody>
          <a:bodyPr/>
          <a:lstStyle/>
          <a:p>
            <a:r>
              <a:rPr lang="en-US" smtClean="0"/>
              <a:t>FIRE 2016 MICROBLOG TRACK </a:t>
            </a:r>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E12DA1-AB87-4419-9845-24BCB544EC01}" type="datetime4">
              <a:rPr lang="en-US" smtClean="0"/>
              <a:pPr/>
              <a:t>December 8, 2016</a:t>
            </a:fld>
            <a:endParaRPr lang="en-US"/>
          </a:p>
        </p:txBody>
      </p:sp>
      <p:sp>
        <p:nvSpPr>
          <p:cNvPr id="5" name="Footer Placeholder 4"/>
          <p:cNvSpPr>
            <a:spLocks noGrp="1"/>
          </p:cNvSpPr>
          <p:nvPr>
            <p:ph type="ftr" sz="quarter" idx="11"/>
          </p:nvPr>
        </p:nvSpPr>
        <p:spPr/>
        <p:txBody>
          <a:bodyPr/>
          <a:lstStyle/>
          <a:p>
            <a:r>
              <a:rPr lang="en-US" smtClean="0"/>
              <a:t>FIRE 2016 MICROBLOG TRACK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9930C6-EAFF-4142-8649-6A4E7FF284A6}" type="datetime4">
              <a:rPr lang="en-US" smtClean="0"/>
              <a:pPr/>
              <a:t>December 8, 2016</a:t>
            </a:fld>
            <a:endParaRPr lang="en-US"/>
          </a:p>
        </p:txBody>
      </p:sp>
      <p:sp>
        <p:nvSpPr>
          <p:cNvPr id="5" name="Footer Placeholder 4"/>
          <p:cNvSpPr>
            <a:spLocks noGrp="1"/>
          </p:cNvSpPr>
          <p:nvPr>
            <p:ph type="ftr" sz="quarter" idx="11"/>
          </p:nvPr>
        </p:nvSpPr>
        <p:spPr/>
        <p:txBody>
          <a:bodyPr/>
          <a:lstStyle/>
          <a:p>
            <a:r>
              <a:rPr lang="en-US" smtClean="0"/>
              <a:t>FIRE 2016 MICROBLOG TRACK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A93257-08D0-431F-87EB-492FA12EF325}" type="datetime4">
              <a:rPr lang="en-US" smtClean="0"/>
              <a:pPr/>
              <a:t>December 8, 2016</a:t>
            </a:fld>
            <a:endParaRPr lang="en-US"/>
          </a:p>
        </p:txBody>
      </p:sp>
      <p:sp>
        <p:nvSpPr>
          <p:cNvPr id="5" name="Footer Placeholder 4"/>
          <p:cNvSpPr>
            <a:spLocks noGrp="1"/>
          </p:cNvSpPr>
          <p:nvPr>
            <p:ph type="ftr" sz="quarter" idx="11"/>
          </p:nvPr>
        </p:nvSpPr>
        <p:spPr/>
        <p:txBody>
          <a:bodyPr/>
          <a:lstStyle/>
          <a:p>
            <a:r>
              <a:rPr lang="en-US" smtClean="0"/>
              <a:t>FIRE 2016 MICROBLOG TRACK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3005745-2BF1-4663-A4C5-22CA9DF571E4}" type="datetime4">
              <a:rPr lang="en-US" smtClean="0"/>
              <a:pPr/>
              <a:t>December 8, 2016</a:t>
            </a:fld>
            <a:endParaRPr lang="en-US"/>
          </a:p>
        </p:txBody>
      </p:sp>
      <p:sp>
        <p:nvSpPr>
          <p:cNvPr id="5" name="Footer Placeholder 4"/>
          <p:cNvSpPr>
            <a:spLocks noGrp="1"/>
          </p:cNvSpPr>
          <p:nvPr>
            <p:ph type="ftr" sz="quarter" idx="11"/>
          </p:nvPr>
        </p:nvSpPr>
        <p:spPr/>
        <p:txBody>
          <a:bodyPr/>
          <a:lstStyle/>
          <a:p>
            <a:r>
              <a:rPr lang="en-US" smtClean="0"/>
              <a:t>FIRE 2016 MICROBLOG TRACK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BCE8907-EE47-43CC-8AAE-E4BC9E21841D}" type="datetime4">
              <a:rPr lang="en-US" smtClean="0"/>
              <a:pPr/>
              <a:t>December 8, 2016</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0DDCCA1-2A44-4E4A-896F-DA9C689D2ED3}" type="datetime4">
              <a:rPr lang="en-US" smtClean="0"/>
              <a:pPr/>
              <a:t>December 8, 2016</a:t>
            </a:fld>
            <a:endParaRPr lang="en-US"/>
          </a:p>
        </p:txBody>
      </p:sp>
      <p:sp>
        <p:nvSpPr>
          <p:cNvPr id="8" name="Footer Placeholder 7"/>
          <p:cNvSpPr>
            <a:spLocks noGrp="1"/>
          </p:cNvSpPr>
          <p:nvPr>
            <p:ph type="ftr" sz="quarter" idx="11"/>
          </p:nvPr>
        </p:nvSpPr>
        <p:spPr/>
        <p:txBody>
          <a:bodyPr/>
          <a:lstStyle/>
          <a:p>
            <a:r>
              <a:rPr lang="en-US" smtClean="0"/>
              <a:t>FIRE 2016 MICROBLOG TRACK </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3E28DFE-C456-4C75-88C2-FD691046A705}" type="datetime4">
              <a:rPr lang="en-US" smtClean="0"/>
              <a:pPr/>
              <a:t>December 8, 2016</a:t>
            </a:fld>
            <a:endParaRPr lang="en-US"/>
          </a:p>
        </p:txBody>
      </p:sp>
      <p:sp>
        <p:nvSpPr>
          <p:cNvPr id="4" name="Footer Placeholder 3"/>
          <p:cNvSpPr>
            <a:spLocks noGrp="1"/>
          </p:cNvSpPr>
          <p:nvPr>
            <p:ph type="ftr" sz="quarter" idx="11"/>
          </p:nvPr>
        </p:nvSpPr>
        <p:spPr/>
        <p:txBody>
          <a:bodyPr/>
          <a:lstStyle/>
          <a:p>
            <a:r>
              <a:rPr lang="en-US" smtClean="0"/>
              <a:t>FIRE 2016 MICROBLOG TRACK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0C28DF-FDA5-45FE-8233-C84CDDD3CADA}" type="datetime4">
              <a:rPr lang="en-US" smtClean="0"/>
              <a:pPr/>
              <a:t>December 8, 2016</a:t>
            </a:fld>
            <a:endParaRPr lang="en-US"/>
          </a:p>
        </p:txBody>
      </p:sp>
      <p:sp>
        <p:nvSpPr>
          <p:cNvPr id="3" name="Footer Placeholder 2"/>
          <p:cNvSpPr>
            <a:spLocks noGrp="1"/>
          </p:cNvSpPr>
          <p:nvPr>
            <p:ph type="ftr" sz="quarter" idx="11"/>
          </p:nvPr>
        </p:nvSpPr>
        <p:spPr/>
        <p:txBody>
          <a:bodyPr/>
          <a:lstStyle/>
          <a:p>
            <a:r>
              <a:rPr lang="en-US" smtClean="0"/>
              <a:t>FIRE 2016 MICROBLOG TRACK </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ED64E93-2DAB-47FA-97E6-8F135A5C7530}" type="datetime4">
              <a:rPr lang="en-US" smtClean="0"/>
              <a:pPr/>
              <a:t>December 8, 2016</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C39850C-5672-4DC8-BBB0-6EE58640C1D4}" type="datetime4">
              <a:rPr lang="en-US" smtClean="0"/>
              <a:pPr/>
              <a:t>December 8, 2016</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E2FF19D-6CE9-4E69-8764-F52EE8C29C12}" type="datetime4">
              <a:rPr lang="en-US" smtClean="0"/>
              <a:pPr/>
              <a:t>December 8, 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FIRE 2016 MICROBLOG TRACK </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0"/>
            <a:ext cx="7772400" cy="3048000"/>
          </a:xfrm>
        </p:spPr>
        <p:txBody>
          <a:bodyPr>
            <a:normAutofit fontScale="90000"/>
          </a:bodyPr>
          <a:lstStyle/>
          <a:p>
            <a:pPr algn="ctr"/>
            <a:r>
              <a:rPr lang="en-IN" b="1" dirty="0" smtClean="0"/>
              <a:t/>
            </a:r>
            <a:br>
              <a:rPr lang="en-IN" b="1" dirty="0" smtClean="0"/>
            </a:br>
            <a:r>
              <a:rPr lang="en-IN" sz="5400" dirty="0" smtClean="0"/>
              <a:t>Correlation Distance based Information Extraction System</a:t>
            </a:r>
            <a:br>
              <a:rPr lang="en-IN" sz="5400" dirty="0" smtClean="0"/>
            </a:br>
            <a:r>
              <a:rPr lang="en-IN" sz="5400" dirty="0" smtClean="0"/>
              <a:t>at FIRE 2016 Microblog Track</a:t>
            </a:r>
            <a:endParaRPr lang="en-US" sz="5300" dirty="0"/>
          </a:p>
        </p:txBody>
      </p:sp>
      <p:sp>
        <p:nvSpPr>
          <p:cNvPr id="3" name="Subtitle 2"/>
          <p:cNvSpPr>
            <a:spLocks noGrp="1"/>
          </p:cNvSpPr>
          <p:nvPr>
            <p:ph type="subTitle" idx="1"/>
          </p:nvPr>
        </p:nvSpPr>
        <p:spPr>
          <a:xfrm>
            <a:off x="685800" y="3886200"/>
            <a:ext cx="7772400" cy="1981200"/>
          </a:xfrm>
        </p:spPr>
        <p:txBody>
          <a:bodyPr>
            <a:normAutofit fontScale="77500" lnSpcReduction="20000"/>
          </a:bodyPr>
          <a:lstStyle/>
          <a:p>
            <a:pPr algn="ctr"/>
            <a:r>
              <a:rPr lang="en-US" b="1" dirty="0" err="1" smtClean="0"/>
              <a:t>Saptarashmi</a:t>
            </a:r>
            <a:r>
              <a:rPr lang="en-US" b="1" dirty="0" smtClean="0"/>
              <a:t> </a:t>
            </a:r>
            <a:r>
              <a:rPr lang="en-US" b="1" dirty="0" err="1" smtClean="0"/>
              <a:t>Bandyopadhyay</a:t>
            </a:r>
            <a:endParaRPr lang="en-US" b="1" dirty="0" smtClean="0"/>
          </a:p>
          <a:p>
            <a:pPr algn="ctr"/>
            <a:r>
              <a:rPr lang="en-US" b="1" dirty="0" smtClean="0"/>
              <a:t>3</a:t>
            </a:r>
            <a:r>
              <a:rPr lang="en-US" b="1" baseline="30000" dirty="0" smtClean="0"/>
              <a:t>rd</a:t>
            </a:r>
            <a:r>
              <a:rPr lang="en-US" b="1" dirty="0" smtClean="0"/>
              <a:t> Year Undergraduate(B.Tech – M.Tech) student</a:t>
            </a:r>
          </a:p>
          <a:p>
            <a:pPr algn="ctr"/>
            <a:r>
              <a:rPr lang="en-US" b="1" dirty="0" smtClean="0"/>
              <a:t>Department of Computer Science and Technology</a:t>
            </a:r>
          </a:p>
          <a:p>
            <a:pPr algn="ctr"/>
            <a:r>
              <a:rPr lang="en-US" b="1" dirty="0" smtClean="0"/>
              <a:t>Indian Institute of Engineering Science &amp; Technology, Shibpur</a:t>
            </a:r>
          </a:p>
          <a:p>
            <a:pPr algn="ctr"/>
            <a:r>
              <a:rPr lang="en-IN" dirty="0" smtClean="0"/>
              <a:t>Howrah 711103, India</a:t>
            </a:r>
          </a:p>
          <a:p>
            <a:pPr algn="ctr"/>
            <a:r>
              <a:rPr lang="en-IN" dirty="0" smtClean="0"/>
              <a:t>saptarashmicse@gmail.com</a:t>
            </a:r>
          </a:p>
          <a:p>
            <a:pPr algn="ctr"/>
            <a:endParaRPr lang="en-US" b="1" dirty="0"/>
          </a:p>
        </p:txBody>
      </p:sp>
      <p:sp>
        <p:nvSpPr>
          <p:cNvPr id="4" name="Date Placeholder 3"/>
          <p:cNvSpPr>
            <a:spLocks noGrp="1"/>
          </p:cNvSpPr>
          <p:nvPr>
            <p:ph type="dt" sz="half" idx="10"/>
          </p:nvPr>
        </p:nvSpPr>
        <p:spPr/>
        <p:txBody>
          <a:bodyPr/>
          <a:lstStyle/>
          <a:p>
            <a:fld id="{FAF69893-9B36-491D-B410-AA138A2A119D}"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Stanford NER Tagger</a:t>
            </a:r>
            <a:endParaRPr lang="en-IN" dirty="0"/>
          </a:p>
        </p:txBody>
      </p:sp>
      <p:sp>
        <p:nvSpPr>
          <p:cNvPr id="3" name="Content Placeholder 2"/>
          <p:cNvSpPr>
            <a:spLocks noGrp="1"/>
          </p:cNvSpPr>
          <p:nvPr>
            <p:ph idx="1"/>
          </p:nvPr>
        </p:nvSpPr>
        <p:spPr/>
        <p:txBody>
          <a:bodyPr>
            <a:normAutofit/>
          </a:bodyPr>
          <a:lstStyle/>
          <a:p>
            <a:r>
              <a:rPr lang="en-IN" dirty="0" smtClean="0"/>
              <a:t>The parameters passed to the </a:t>
            </a:r>
            <a:r>
              <a:rPr lang="en-IN" dirty="0" err="1" smtClean="0"/>
              <a:t>StanfordNERTagger</a:t>
            </a:r>
            <a:r>
              <a:rPr lang="en-IN" dirty="0" smtClean="0"/>
              <a:t> class include:</a:t>
            </a:r>
            <a:endParaRPr lang="en-US" dirty="0" smtClean="0"/>
          </a:p>
          <a:p>
            <a:pPr lvl="1"/>
            <a:r>
              <a:rPr lang="en-US" b="1" dirty="0" smtClean="0"/>
              <a:t>Classification model path</a:t>
            </a:r>
            <a:r>
              <a:rPr lang="en-US" dirty="0" smtClean="0"/>
              <a:t>  - 3 Class Model for English</a:t>
            </a:r>
          </a:p>
          <a:p>
            <a:pPr lvl="1"/>
            <a:r>
              <a:rPr lang="en-US" b="1" dirty="0" smtClean="0"/>
              <a:t>Stanford tagger jar file path</a:t>
            </a:r>
            <a:r>
              <a:rPr lang="en-US" dirty="0" smtClean="0"/>
              <a:t> - Stanford-ner-2015-04-20/Stanford-ner.zip file</a:t>
            </a:r>
          </a:p>
          <a:p>
            <a:pPr lvl="1"/>
            <a:r>
              <a:rPr lang="en-US" b="1" dirty="0" smtClean="0"/>
              <a:t>Training data encoding</a:t>
            </a:r>
            <a:r>
              <a:rPr lang="en-US" dirty="0" smtClean="0"/>
              <a:t> - default ASCII encoding</a:t>
            </a:r>
          </a:p>
        </p:txBody>
      </p:sp>
      <p:sp>
        <p:nvSpPr>
          <p:cNvPr id="4" name="Date Placeholder 3"/>
          <p:cNvSpPr>
            <a:spLocks noGrp="1"/>
          </p:cNvSpPr>
          <p:nvPr>
            <p:ph type="dt" sz="half" idx="10"/>
          </p:nvPr>
        </p:nvSpPr>
        <p:spPr/>
        <p:txBody>
          <a:bodyPr/>
          <a:lstStyle/>
          <a:p>
            <a:fld id="{EBDD39F0-A001-4695-B325-C76F05B601CA}"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dirty="0" smtClean="0"/>
              <a:t>Tweets and Tweet Texts</a:t>
            </a:r>
            <a:endParaRPr lang="en-IN" dirty="0"/>
          </a:p>
        </p:txBody>
      </p:sp>
      <p:sp>
        <p:nvSpPr>
          <p:cNvPr id="8" name="Content Placeholder 7"/>
          <p:cNvSpPr>
            <a:spLocks noGrp="1"/>
          </p:cNvSpPr>
          <p:nvPr>
            <p:ph idx="1"/>
          </p:nvPr>
        </p:nvSpPr>
        <p:spPr>
          <a:xfrm>
            <a:off x="457200" y="1935480"/>
            <a:ext cx="8229600" cy="4465320"/>
          </a:xfrm>
        </p:spPr>
        <p:txBody>
          <a:bodyPr>
            <a:normAutofit/>
          </a:bodyPr>
          <a:lstStyle/>
          <a:p>
            <a:r>
              <a:rPr lang="en-US" dirty="0" smtClean="0"/>
              <a:t>Tweets relevant to each topic with high precision and high recall extracted</a:t>
            </a:r>
          </a:p>
          <a:p>
            <a:r>
              <a:rPr lang="en-US" dirty="0" smtClean="0"/>
              <a:t>The ad-hoc search task involves dealing with </a:t>
            </a:r>
          </a:p>
          <a:p>
            <a:pPr lvl="1"/>
            <a:r>
              <a:rPr lang="en-US" dirty="0" smtClean="0"/>
              <a:t>the noisy nature of the tweets </a:t>
            </a:r>
          </a:p>
          <a:p>
            <a:pPr lvl="1"/>
            <a:r>
              <a:rPr lang="en-US" dirty="0" smtClean="0"/>
              <a:t>identification of specific keywords relevant to each topic</a:t>
            </a:r>
          </a:p>
          <a:p>
            <a:r>
              <a:rPr lang="en-US" dirty="0" smtClean="0"/>
              <a:t>Each individual tweet text might not contain most of the specific keywords in the topic even though the tweet is relevant to a topic</a:t>
            </a:r>
            <a:endParaRPr lang="en-US" dirty="0"/>
          </a:p>
        </p:txBody>
      </p:sp>
      <p:sp>
        <p:nvSpPr>
          <p:cNvPr id="4" name="Date Placeholder 3"/>
          <p:cNvSpPr>
            <a:spLocks noGrp="1"/>
          </p:cNvSpPr>
          <p:nvPr>
            <p:ph type="dt" sz="half" idx="10"/>
          </p:nvPr>
        </p:nvSpPr>
        <p:spPr/>
        <p:txBody>
          <a:bodyPr/>
          <a:lstStyle/>
          <a:p>
            <a:fld id="{165521F9-A275-4A65-9084-D5AB738F5F08}"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Word Bag</a:t>
            </a:r>
            <a:endParaRPr lang="en-US" dirty="0"/>
          </a:p>
        </p:txBody>
      </p:sp>
      <p:sp>
        <p:nvSpPr>
          <p:cNvPr id="3" name="Content Placeholder 2"/>
          <p:cNvSpPr>
            <a:spLocks noGrp="1"/>
          </p:cNvSpPr>
          <p:nvPr>
            <p:ph idx="1"/>
          </p:nvPr>
        </p:nvSpPr>
        <p:spPr/>
        <p:txBody>
          <a:bodyPr/>
          <a:lstStyle/>
          <a:p>
            <a:r>
              <a:rPr lang="en-US" dirty="0" smtClean="0"/>
              <a:t>Separate Word bags constructed for each topic </a:t>
            </a:r>
            <a:r>
              <a:rPr lang="en-IN" dirty="0" smtClean="0"/>
              <a:t>using </a:t>
            </a:r>
          </a:p>
          <a:p>
            <a:pPr lvl="1"/>
            <a:r>
              <a:rPr lang="en-IN" dirty="0" smtClean="0"/>
              <a:t>topic seed words</a:t>
            </a:r>
          </a:p>
          <a:p>
            <a:pPr lvl="1"/>
            <a:r>
              <a:rPr lang="en-US" dirty="0" smtClean="0"/>
              <a:t>synonyms</a:t>
            </a:r>
            <a:endParaRPr lang="en-IN" dirty="0" smtClean="0"/>
          </a:p>
          <a:p>
            <a:pPr lvl="1"/>
            <a:r>
              <a:rPr lang="en-IN" dirty="0" smtClean="0"/>
              <a:t>stemming </a:t>
            </a:r>
          </a:p>
          <a:p>
            <a:pPr lvl="1"/>
            <a:r>
              <a:rPr lang="en-US" dirty="0" smtClean="0"/>
              <a:t>inflections</a:t>
            </a:r>
            <a:endParaRPr lang="en-IN" dirty="0" smtClean="0"/>
          </a:p>
          <a:p>
            <a:r>
              <a:rPr lang="en-IN" dirty="0" smtClean="0"/>
              <a:t>topic word bags populated with scrambled words</a:t>
            </a:r>
          </a:p>
          <a:p>
            <a:pPr lvl="1"/>
            <a:r>
              <a:rPr lang="en-IN" dirty="0" smtClean="0"/>
              <a:t>noise words in tweet texts</a:t>
            </a:r>
          </a:p>
          <a:p>
            <a:endParaRPr lang="en-US" dirty="0"/>
          </a:p>
        </p:txBody>
      </p:sp>
      <p:sp>
        <p:nvSpPr>
          <p:cNvPr id="4" name="Date Placeholder 3"/>
          <p:cNvSpPr>
            <a:spLocks noGrp="1"/>
          </p:cNvSpPr>
          <p:nvPr>
            <p:ph type="dt" sz="half" idx="10"/>
          </p:nvPr>
        </p:nvSpPr>
        <p:spPr/>
        <p:txBody>
          <a:bodyPr/>
          <a:lstStyle/>
          <a:p>
            <a:fld id="{547D35DE-86C6-4C56-B529-7BA2F8FAD791}"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Word Bags</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Word Bags identified by analyzing the topic  title and descriptions </a:t>
            </a:r>
          </a:p>
          <a:p>
            <a:r>
              <a:rPr lang="en-US" dirty="0" smtClean="0"/>
              <a:t>Initial Word Bags</a:t>
            </a:r>
          </a:p>
          <a:p>
            <a:pPr lvl="1"/>
            <a:r>
              <a:rPr lang="en-US" dirty="0" smtClean="0"/>
              <a:t> available</a:t>
            </a:r>
          </a:p>
          <a:p>
            <a:pPr lvl="1"/>
            <a:r>
              <a:rPr lang="en-US" dirty="0" smtClean="0"/>
              <a:t>resources</a:t>
            </a:r>
          </a:p>
          <a:p>
            <a:pPr lvl="1"/>
            <a:r>
              <a:rPr lang="en-US" dirty="0" smtClean="0"/>
              <a:t>required</a:t>
            </a:r>
          </a:p>
          <a:p>
            <a:pPr lvl="1"/>
            <a:r>
              <a:rPr lang="en-US" dirty="0" smtClean="0"/>
              <a:t>medical</a:t>
            </a:r>
          </a:p>
          <a:p>
            <a:pPr lvl="1"/>
            <a:r>
              <a:rPr lang="en-US" dirty="0" smtClean="0"/>
              <a:t>working</a:t>
            </a:r>
          </a:p>
          <a:p>
            <a:pPr lvl="1"/>
            <a:r>
              <a:rPr lang="en-US" dirty="0" smtClean="0"/>
              <a:t>relief</a:t>
            </a:r>
          </a:p>
          <a:p>
            <a:pPr lvl="1"/>
            <a:r>
              <a:rPr lang="en-US" dirty="0" smtClean="0"/>
              <a:t>infrastructure</a:t>
            </a:r>
          </a:p>
          <a:p>
            <a:pPr lvl="1"/>
            <a:r>
              <a:rPr lang="en-US" dirty="0" smtClean="0"/>
              <a:t>damage</a:t>
            </a:r>
          </a:p>
          <a:p>
            <a:pPr lvl="1"/>
            <a:r>
              <a:rPr lang="en-US" dirty="0" smtClean="0"/>
              <a:t>restoration.</a:t>
            </a:r>
          </a:p>
          <a:p>
            <a:endParaRPr lang="en-US" dirty="0" smtClean="0"/>
          </a:p>
          <a:p>
            <a:pPr>
              <a:buNone/>
            </a:pPr>
            <a:endParaRPr lang="en-IN" dirty="0"/>
          </a:p>
        </p:txBody>
      </p:sp>
      <p:sp>
        <p:nvSpPr>
          <p:cNvPr id="4" name="Date Placeholder 3"/>
          <p:cNvSpPr>
            <a:spLocks noGrp="1"/>
          </p:cNvSpPr>
          <p:nvPr>
            <p:ph type="dt" sz="half" idx="10"/>
          </p:nvPr>
        </p:nvSpPr>
        <p:spPr/>
        <p:txBody>
          <a:bodyPr/>
          <a:lstStyle/>
          <a:p>
            <a:fld id="{1F0346E9-138F-4BB2-9066-F7F167A2180C}"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1</a:t>
            </a:r>
            <a:endParaRPr lang="en-IN" dirty="0"/>
          </a:p>
        </p:txBody>
      </p:sp>
      <p:sp>
        <p:nvSpPr>
          <p:cNvPr id="3" name="Content Placeholder 2"/>
          <p:cNvSpPr>
            <a:spLocks noGrp="1"/>
          </p:cNvSpPr>
          <p:nvPr>
            <p:ph idx="1"/>
          </p:nvPr>
        </p:nvSpPr>
        <p:spPr/>
        <p:txBody>
          <a:bodyPr>
            <a:normAutofit fontScale="85000" lnSpcReduction="20000"/>
          </a:bodyPr>
          <a:lstStyle/>
          <a:p>
            <a:r>
              <a:rPr lang="en-IN" i="1" dirty="0" smtClean="0"/>
              <a:t>&lt;num&gt; </a:t>
            </a:r>
            <a:r>
              <a:rPr lang="en-IN" b="1" i="1" dirty="0" smtClean="0"/>
              <a:t>Number: FMT1</a:t>
            </a:r>
          </a:p>
          <a:p>
            <a:r>
              <a:rPr lang="en-IN" i="1" dirty="0" smtClean="0"/>
              <a:t>&lt;title&gt; </a:t>
            </a:r>
            <a:r>
              <a:rPr lang="en-IN" b="1" i="1" dirty="0" smtClean="0"/>
              <a:t>What resources were available</a:t>
            </a:r>
          </a:p>
          <a:p>
            <a:r>
              <a:rPr lang="en-IN" i="1" dirty="0" smtClean="0"/>
              <a:t>&lt;</a:t>
            </a:r>
            <a:r>
              <a:rPr lang="en-IN" i="1" dirty="0" err="1" smtClean="0"/>
              <a:t>desc</a:t>
            </a:r>
            <a:r>
              <a:rPr lang="en-IN" i="1" dirty="0" smtClean="0"/>
              <a:t>&gt; Identify the messages which describe the availability of some resources.</a:t>
            </a:r>
          </a:p>
          <a:p>
            <a:r>
              <a:rPr lang="en-IN" i="1" dirty="0" smtClean="0"/>
              <a:t>&lt;</a:t>
            </a:r>
            <a:r>
              <a:rPr lang="en-IN" i="1" dirty="0" err="1" smtClean="0"/>
              <a:t>narr</a:t>
            </a:r>
            <a:r>
              <a:rPr lang="en-IN" i="1" dirty="0" smtClean="0"/>
              <a:t>&gt; A relevant message must mention the availability of some resource like food, drinking water, shelter, clothes, blankets,</a:t>
            </a:r>
          </a:p>
          <a:p>
            <a:pPr>
              <a:buNone/>
            </a:pPr>
            <a:r>
              <a:rPr lang="en-IN" dirty="0" smtClean="0"/>
              <a:t>	human resources like volunteers, resources to build or support infrastructure, like tents, water filter, power supply and so on.</a:t>
            </a:r>
          </a:p>
          <a:p>
            <a:pPr>
              <a:buNone/>
            </a:pPr>
            <a:r>
              <a:rPr lang="en-IN" dirty="0" smtClean="0"/>
              <a:t>	Messages informing the availability of transport vehicles for assisting the resource distribution process would also be relevant.</a:t>
            </a:r>
          </a:p>
          <a:p>
            <a:pPr>
              <a:buNone/>
            </a:pPr>
            <a:r>
              <a:rPr lang="en-IN" dirty="0" smtClean="0"/>
              <a:t>	However, generalized statements without reference to any resource or messages asking for donation of money would not be relevant.</a:t>
            </a:r>
            <a:endParaRPr lang="en-IN" dirty="0"/>
          </a:p>
        </p:txBody>
      </p:sp>
      <p:sp>
        <p:nvSpPr>
          <p:cNvPr id="4" name="Date Placeholder 3"/>
          <p:cNvSpPr>
            <a:spLocks noGrp="1"/>
          </p:cNvSpPr>
          <p:nvPr>
            <p:ph type="dt" sz="half" idx="10"/>
          </p:nvPr>
        </p:nvSpPr>
        <p:spPr/>
        <p:txBody>
          <a:bodyPr/>
          <a:lstStyle/>
          <a:p>
            <a:fld id="{249F7155-43CB-4C22-8199-F43DAA35223C}"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Bag Words</a:t>
            </a:r>
            <a:endParaRPr lang="en-IN" dirty="0"/>
          </a:p>
        </p:txBody>
      </p:sp>
      <p:sp>
        <p:nvSpPr>
          <p:cNvPr id="3" name="Date Placeholder 2"/>
          <p:cNvSpPr>
            <a:spLocks noGrp="1"/>
          </p:cNvSpPr>
          <p:nvPr>
            <p:ph type="dt" sz="half" idx="10"/>
          </p:nvPr>
        </p:nvSpPr>
        <p:spPr/>
        <p:txBody>
          <a:bodyPr/>
          <a:lstStyle/>
          <a:p>
            <a:fld id="{33E28DFE-C456-4C75-88C2-FD691046A705}" type="datetime4">
              <a:rPr lang="en-US" smtClean="0"/>
              <a:pPr/>
              <a:t>December 8, 2016</a:t>
            </a:fld>
            <a:endParaRPr lang="en-US"/>
          </a:p>
        </p:txBody>
      </p:sp>
      <p:sp>
        <p:nvSpPr>
          <p:cNvPr id="4" name="Footer Placeholder 3"/>
          <p:cNvSpPr>
            <a:spLocks noGrp="1"/>
          </p:cNvSpPr>
          <p:nvPr>
            <p:ph type="ftr" sz="quarter" idx="11"/>
          </p:nvPr>
        </p:nvSpPr>
        <p:spPr/>
        <p:txBody>
          <a:bodyPr/>
          <a:lstStyle/>
          <a:p>
            <a:r>
              <a:rPr lang="en-US" smtClean="0"/>
              <a:t>FIRE 2016 MICROBLOG TRACK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
        <p:nvSpPr>
          <p:cNvPr id="7" name="TextBox 6"/>
          <p:cNvSpPr txBox="1"/>
          <p:nvPr/>
        </p:nvSpPr>
        <p:spPr>
          <a:xfrm>
            <a:off x="533400" y="1981200"/>
            <a:ext cx="8001000" cy="892552"/>
          </a:xfrm>
          <a:prstGeom prst="rect">
            <a:avLst/>
          </a:prstGeom>
          <a:noFill/>
        </p:spPr>
        <p:txBody>
          <a:bodyPr wrap="square" rtlCol="0">
            <a:spAutoFit/>
          </a:bodyPr>
          <a:lstStyle/>
          <a:p>
            <a:r>
              <a:rPr lang="en-US" sz="2600" dirty="0" smtClean="0"/>
              <a:t>The identification of the topic bag seed words based on the title and description of the FMTs.</a:t>
            </a:r>
            <a:endParaRPr lang="en-IN" sz="2600" dirty="0"/>
          </a:p>
        </p:txBody>
      </p:sp>
      <p:sp>
        <p:nvSpPr>
          <p:cNvPr id="8" name="TextBox 7"/>
          <p:cNvSpPr txBox="1"/>
          <p:nvPr/>
        </p:nvSpPr>
        <p:spPr>
          <a:xfrm>
            <a:off x="609600" y="3200400"/>
            <a:ext cx="7391400" cy="492443"/>
          </a:xfrm>
          <a:prstGeom prst="rect">
            <a:avLst/>
          </a:prstGeom>
          <a:noFill/>
          <a:ln>
            <a:solidFill>
              <a:schemeClr val="tx1"/>
            </a:solidFill>
          </a:ln>
        </p:spPr>
        <p:txBody>
          <a:bodyPr wrap="square" rtlCol="0">
            <a:spAutoFit/>
          </a:bodyPr>
          <a:lstStyle/>
          <a:p>
            <a:r>
              <a:rPr lang="en-US" sz="2600" dirty="0" smtClean="0"/>
              <a:t>available = [available, availability]</a:t>
            </a:r>
            <a:r>
              <a:rPr lang="en-US" dirty="0" smtClean="0"/>
              <a:t> </a:t>
            </a:r>
            <a:endParaRPr lang="en-IN" dirty="0"/>
          </a:p>
        </p:txBody>
      </p:sp>
      <p:sp>
        <p:nvSpPr>
          <p:cNvPr id="9" name="TextBox 8"/>
          <p:cNvSpPr txBox="1"/>
          <p:nvPr/>
        </p:nvSpPr>
        <p:spPr>
          <a:xfrm>
            <a:off x="685800" y="3886200"/>
            <a:ext cx="7315200" cy="892552"/>
          </a:xfrm>
          <a:prstGeom prst="rect">
            <a:avLst/>
          </a:prstGeom>
          <a:noFill/>
        </p:spPr>
        <p:txBody>
          <a:bodyPr wrap="square" rtlCol="0">
            <a:spAutoFit/>
          </a:bodyPr>
          <a:lstStyle/>
          <a:p>
            <a:r>
              <a:rPr lang="en-US" sz="2600" dirty="0" err="1" smtClean="0"/>
              <a:t>PyDictionary</a:t>
            </a:r>
            <a:r>
              <a:rPr lang="en-US" sz="2600" dirty="0" smtClean="0"/>
              <a:t> 1.5.2 to find the synonyms of the word bag seed words</a:t>
            </a:r>
            <a:endParaRPr lang="en-IN" sz="2600" dirty="0"/>
          </a:p>
        </p:txBody>
      </p:sp>
      <p:sp>
        <p:nvSpPr>
          <p:cNvPr id="10" name="TextBox 9"/>
          <p:cNvSpPr txBox="1"/>
          <p:nvPr/>
        </p:nvSpPr>
        <p:spPr>
          <a:xfrm>
            <a:off x="685800" y="5029200"/>
            <a:ext cx="7315200" cy="1292662"/>
          </a:xfrm>
          <a:prstGeom prst="rect">
            <a:avLst/>
          </a:prstGeom>
          <a:noFill/>
          <a:ln>
            <a:solidFill>
              <a:schemeClr val="tx1"/>
            </a:solidFill>
          </a:ln>
        </p:spPr>
        <p:txBody>
          <a:bodyPr wrap="square" rtlCol="0">
            <a:spAutoFit/>
          </a:bodyPr>
          <a:lstStyle/>
          <a:p>
            <a:r>
              <a:rPr lang="en-US" sz="2600" dirty="0" smtClean="0"/>
              <a:t>available = [available, availability</a:t>
            </a:r>
            <a:r>
              <a:rPr lang="en-US" sz="2600" dirty="0" smtClean="0">
                <a:solidFill>
                  <a:srgbClr val="C00000"/>
                </a:solidFill>
              </a:rPr>
              <a:t>, </a:t>
            </a:r>
            <a:r>
              <a:rPr lang="en-US" sz="2600" b="1" dirty="0" smtClean="0">
                <a:solidFill>
                  <a:srgbClr val="C00000"/>
                </a:solidFill>
              </a:rPr>
              <a:t>accessible, accessibility, usable, convenient, vacant, possible, time, opportunity, show, cut, shot</a:t>
            </a:r>
            <a:r>
              <a:rPr lang="en-US" sz="2600" dirty="0" smtClean="0"/>
              <a:t>]</a:t>
            </a:r>
            <a:endParaRPr lang="en-IN" sz="2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Word Bags</a:t>
            </a:r>
            <a:endParaRPr lang="en-IN" dirty="0"/>
          </a:p>
        </p:txBody>
      </p:sp>
      <p:sp>
        <p:nvSpPr>
          <p:cNvPr id="3" name="Date Placeholder 2"/>
          <p:cNvSpPr>
            <a:spLocks noGrp="1"/>
          </p:cNvSpPr>
          <p:nvPr>
            <p:ph type="dt" sz="half" idx="10"/>
          </p:nvPr>
        </p:nvSpPr>
        <p:spPr/>
        <p:txBody>
          <a:bodyPr/>
          <a:lstStyle/>
          <a:p>
            <a:fld id="{33E28DFE-C456-4C75-88C2-FD691046A705}" type="datetime4">
              <a:rPr lang="en-US" smtClean="0"/>
              <a:pPr/>
              <a:t>December 8, 2016</a:t>
            </a:fld>
            <a:endParaRPr lang="en-US"/>
          </a:p>
        </p:txBody>
      </p:sp>
      <p:sp>
        <p:nvSpPr>
          <p:cNvPr id="4" name="Footer Placeholder 3"/>
          <p:cNvSpPr>
            <a:spLocks noGrp="1"/>
          </p:cNvSpPr>
          <p:nvPr>
            <p:ph type="ftr" sz="quarter" idx="11"/>
          </p:nvPr>
        </p:nvSpPr>
        <p:spPr/>
        <p:txBody>
          <a:bodyPr/>
          <a:lstStyle/>
          <a:p>
            <a:r>
              <a:rPr lang="en-US" smtClean="0"/>
              <a:t>FIRE 2016 MICROBLOG TRACK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sp>
        <p:nvSpPr>
          <p:cNvPr id="6" name="TextBox 5"/>
          <p:cNvSpPr txBox="1"/>
          <p:nvPr/>
        </p:nvSpPr>
        <p:spPr>
          <a:xfrm>
            <a:off x="609600" y="2057400"/>
            <a:ext cx="8001000" cy="892552"/>
          </a:xfrm>
          <a:prstGeom prst="rect">
            <a:avLst/>
          </a:prstGeom>
          <a:noFill/>
        </p:spPr>
        <p:txBody>
          <a:bodyPr wrap="square" rtlCol="0">
            <a:spAutoFit/>
          </a:bodyPr>
          <a:lstStyle/>
          <a:p>
            <a:r>
              <a:rPr lang="en-US" sz="2600" dirty="0" smtClean="0"/>
              <a:t>Stemming carried out using the Porter Stemmer module available in NLTK 3.0 toolkit</a:t>
            </a:r>
            <a:endParaRPr lang="en-IN" sz="2600" dirty="0"/>
          </a:p>
        </p:txBody>
      </p:sp>
      <p:sp>
        <p:nvSpPr>
          <p:cNvPr id="7" name="TextBox 6"/>
          <p:cNvSpPr txBox="1"/>
          <p:nvPr/>
        </p:nvSpPr>
        <p:spPr>
          <a:xfrm>
            <a:off x="762000" y="3200400"/>
            <a:ext cx="6781800" cy="1692771"/>
          </a:xfrm>
          <a:prstGeom prst="rect">
            <a:avLst/>
          </a:prstGeom>
          <a:noFill/>
          <a:ln>
            <a:solidFill>
              <a:schemeClr val="tx1"/>
            </a:solidFill>
          </a:ln>
        </p:spPr>
        <p:txBody>
          <a:bodyPr wrap="square" rtlCol="0">
            <a:spAutoFit/>
          </a:bodyPr>
          <a:lstStyle/>
          <a:p>
            <a:r>
              <a:rPr lang="en-US" sz="2600" dirty="0" smtClean="0"/>
              <a:t>available = [available, availability, accessible, accessibility, usable, convenient, vacant, possible, time, opportunity, show, cut, shot, </a:t>
            </a:r>
            <a:r>
              <a:rPr lang="en-US" sz="2600" b="1" dirty="0" smtClean="0">
                <a:solidFill>
                  <a:srgbClr val="C00000"/>
                </a:solidFill>
              </a:rPr>
              <a:t>avail, access</a:t>
            </a:r>
            <a:r>
              <a:rPr lang="en-US" sz="2600" dirty="0" smtClean="0"/>
              <a:t>]</a:t>
            </a:r>
            <a:endParaRPr lang="en-IN" sz="2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Word Bags</a:t>
            </a:r>
            <a:endParaRPr lang="en-IN" dirty="0"/>
          </a:p>
        </p:txBody>
      </p:sp>
      <p:sp>
        <p:nvSpPr>
          <p:cNvPr id="3" name="Content Placeholder 2"/>
          <p:cNvSpPr>
            <a:spLocks noGrp="1"/>
          </p:cNvSpPr>
          <p:nvPr>
            <p:ph idx="1"/>
          </p:nvPr>
        </p:nvSpPr>
        <p:spPr/>
        <p:txBody>
          <a:bodyPr>
            <a:normAutofit lnSpcReduction="10000"/>
          </a:bodyPr>
          <a:lstStyle/>
          <a:p>
            <a:r>
              <a:rPr lang="en-US" dirty="0" err="1" smtClean="0"/>
              <a:t>NodeBox</a:t>
            </a:r>
            <a:r>
              <a:rPr lang="en-US" dirty="0" smtClean="0"/>
              <a:t> toolkit to generate the surface level inflected forms of the words in the word bags.</a:t>
            </a:r>
          </a:p>
          <a:p>
            <a:r>
              <a:rPr lang="en-US" dirty="0" smtClean="0"/>
              <a:t> The library bundles</a:t>
            </a:r>
          </a:p>
          <a:p>
            <a:pPr lvl="2"/>
            <a:r>
              <a:rPr lang="en-US" dirty="0" smtClean="0"/>
              <a:t> </a:t>
            </a:r>
            <a:r>
              <a:rPr lang="en-US" dirty="0" err="1" smtClean="0"/>
              <a:t>WordNet</a:t>
            </a:r>
            <a:r>
              <a:rPr lang="en-US" dirty="0" smtClean="0"/>
              <a:t> (using Oliver Steele's </a:t>
            </a:r>
            <a:r>
              <a:rPr lang="en-US" dirty="0" err="1" smtClean="0"/>
              <a:t>PyWordNet</a:t>
            </a:r>
            <a:r>
              <a:rPr lang="en-US" dirty="0" smtClean="0"/>
              <a:t>)</a:t>
            </a:r>
          </a:p>
          <a:p>
            <a:pPr lvl="2"/>
            <a:r>
              <a:rPr lang="en-US" dirty="0" smtClean="0"/>
              <a:t>NLTK 3.0</a:t>
            </a:r>
          </a:p>
          <a:p>
            <a:pPr lvl="2"/>
            <a:r>
              <a:rPr lang="en-US" dirty="0" smtClean="0"/>
              <a:t>Damian Conway's </a:t>
            </a:r>
            <a:r>
              <a:rPr lang="en-US" dirty="0" err="1" smtClean="0"/>
              <a:t>pluralisation</a:t>
            </a:r>
            <a:r>
              <a:rPr lang="en-US" dirty="0" smtClean="0"/>
              <a:t> rules</a:t>
            </a:r>
          </a:p>
          <a:p>
            <a:pPr lvl="2"/>
            <a:r>
              <a:rPr lang="en-US" dirty="0" err="1" smtClean="0"/>
              <a:t>Bermi</a:t>
            </a:r>
            <a:r>
              <a:rPr lang="en-US" dirty="0" smtClean="0"/>
              <a:t> </a:t>
            </a:r>
            <a:r>
              <a:rPr lang="en-US" dirty="0" err="1" smtClean="0"/>
              <a:t>Ferrer's</a:t>
            </a:r>
            <a:r>
              <a:rPr lang="en-US" dirty="0" smtClean="0"/>
              <a:t> </a:t>
            </a:r>
            <a:r>
              <a:rPr lang="en-US" dirty="0" err="1" smtClean="0"/>
              <a:t>singularization</a:t>
            </a:r>
            <a:r>
              <a:rPr lang="en-US" dirty="0" smtClean="0"/>
              <a:t> rules </a:t>
            </a:r>
          </a:p>
          <a:p>
            <a:pPr lvl="2"/>
            <a:r>
              <a:rPr lang="en-US" dirty="0" smtClean="0"/>
              <a:t>Jason Wiener's Brill tagger</a:t>
            </a:r>
          </a:p>
          <a:p>
            <a:pPr lvl="2"/>
            <a:r>
              <a:rPr lang="en-US" dirty="0" smtClean="0"/>
              <a:t>Several algorithms adopted from Michael Granger's Ruby Linguistics module</a:t>
            </a:r>
          </a:p>
          <a:p>
            <a:pPr lvl="2"/>
            <a:r>
              <a:rPr lang="en-US" dirty="0" smtClean="0"/>
              <a:t>Charles K. Ogden's list of basic English words</a:t>
            </a:r>
          </a:p>
          <a:p>
            <a:pPr lvl="2"/>
            <a:r>
              <a:rPr lang="en-US" dirty="0" smtClean="0"/>
              <a:t>Peter </a:t>
            </a:r>
            <a:r>
              <a:rPr lang="en-US" dirty="0" err="1" smtClean="0"/>
              <a:t>Norvig's</a:t>
            </a:r>
            <a:r>
              <a:rPr lang="en-US" dirty="0" smtClean="0"/>
              <a:t> spelling corrector</a:t>
            </a:r>
          </a:p>
          <a:p>
            <a:endParaRPr lang="en-IN" dirty="0"/>
          </a:p>
        </p:txBody>
      </p:sp>
      <p:sp>
        <p:nvSpPr>
          <p:cNvPr id="4" name="Date Placeholder 3"/>
          <p:cNvSpPr>
            <a:spLocks noGrp="1"/>
          </p:cNvSpPr>
          <p:nvPr>
            <p:ph type="dt" sz="half" idx="10"/>
          </p:nvPr>
        </p:nvSpPr>
        <p:spPr/>
        <p:txBody>
          <a:bodyPr/>
          <a:lstStyle/>
          <a:p>
            <a:fld id="{065B2406-E2B4-435F-8832-26C994D7B371}"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Word Bags</a:t>
            </a:r>
            <a:endParaRPr lang="en-IN" dirty="0"/>
          </a:p>
        </p:txBody>
      </p:sp>
      <p:sp>
        <p:nvSpPr>
          <p:cNvPr id="3" name="Date Placeholder 2"/>
          <p:cNvSpPr>
            <a:spLocks noGrp="1"/>
          </p:cNvSpPr>
          <p:nvPr>
            <p:ph type="dt" sz="half" idx="10"/>
          </p:nvPr>
        </p:nvSpPr>
        <p:spPr/>
        <p:txBody>
          <a:bodyPr/>
          <a:lstStyle/>
          <a:p>
            <a:fld id="{33E28DFE-C456-4C75-88C2-FD691046A705}" type="datetime4">
              <a:rPr lang="en-US" smtClean="0"/>
              <a:pPr/>
              <a:t>December 8, 2016</a:t>
            </a:fld>
            <a:endParaRPr lang="en-US"/>
          </a:p>
        </p:txBody>
      </p:sp>
      <p:sp>
        <p:nvSpPr>
          <p:cNvPr id="4" name="Footer Placeholder 3"/>
          <p:cNvSpPr>
            <a:spLocks noGrp="1"/>
          </p:cNvSpPr>
          <p:nvPr>
            <p:ph type="ftr" sz="quarter" idx="11"/>
          </p:nvPr>
        </p:nvSpPr>
        <p:spPr/>
        <p:txBody>
          <a:bodyPr/>
          <a:lstStyle/>
          <a:p>
            <a:r>
              <a:rPr lang="en-US" smtClean="0"/>
              <a:t>FIRE 2016 MICROBLOG TRACK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
        <p:nvSpPr>
          <p:cNvPr id="6" name="TextBox 5"/>
          <p:cNvSpPr txBox="1"/>
          <p:nvPr/>
        </p:nvSpPr>
        <p:spPr>
          <a:xfrm>
            <a:off x="609600" y="3505200"/>
            <a:ext cx="7772400" cy="2492990"/>
          </a:xfrm>
          <a:prstGeom prst="rect">
            <a:avLst/>
          </a:prstGeom>
          <a:noFill/>
          <a:ln>
            <a:solidFill>
              <a:schemeClr val="tx1"/>
            </a:solidFill>
          </a:ln>
        </p:spPr>
        <p:txBody>
          <a:bodyPr wrap="square" rtlCol="0">
            <a:spAutoFit/>
          </a:bodyPr>
          <a:lstStyle/>
          <a:p>
            <a:r>
              <a:rPr lang="en-US" sz="2600" dirty="0" smtClean="0"/>
              <a:t>available = [available, availability, accessible, accessibility, usable, convenient, vacant, possible, time, opportunity, show, cut, shot, avail, access,</a:t>
            </a:r>
            <a:r>
              <a:rPr lang="en-US" sz="2600" b="1" dirty="0" smtClean="0"/>
              <a:t> </a:t>
            </a:r>
            <a:r>
              <a:rPr lang="en-US" sz="2600" b="1" dirty="0" err="1" smtClean="0">
                <a:solidFill>
                  <a:srgbClr val="C00000"/>
                </a:solidFill>
              </a:rPr>
              <a:t>availables</a:t>
            </a:r>
            <a:r>
              <a:rPr lang="en-US" sz="2600" b="1" dirty="0" smtClean="0">
                <a:solidFill>
                  <a:srgbClr val="C00000"/>
                </a:solidFill>
              </a:rPr>
              <a:t>, availabilities, avails, </a:t>
            </a:r>
            <a:r>
              <a:rPr lang="en-US" sz="2600" b="1" dirty="0" err="1" smtClean="0">
                <a:solidFill>
                  <a:srgbClr val="C00000"/>
                </a:solidFill>
              </a:rPr>
              <a:t>accessibles</a:t>
            </a:r>
            <a:r>
              <a:rPr lang="en-US" sz="2600" b="1" dirty="0" smtClean="0">
                <a:solidFill>
                  <a:srgbClr val="C00000"/>
                </a:solidFill>
              </a:rPr>
              <a:t>, </a:t>
            </a:r>
            <a:r>
              <a:rPr lang="en-US" sz="2600" b="1" dirty="0" err="1" smtClean="0">
                <a:solidFill>
                  <a:srgbClr val="C00000"/>
                </a:solidFill>
              </a:rPr>
              <a:t>usables</a:t>
            </a:r>
            <a:r>
              <a:rPr lang="en-US" sz="2600" b="1" dirty="0" smtClean="0">
                <a:solidFill>
                  <a:srgbClr val="C00000"/>
                </a:solidFill>
              </a:rPr>
              <a:t>, </a:t>
            </a:r>
            <a:r>
              <a:rPr lang="en-US" sz="2600" b="1" dirty="0" err="1" smtClean="0">
                <a:solidFill>
                  <a:srgbClr val="C00000"/>
                </a:solidFill>
              </a:rPr>
              <a:t>convenients</a:t>
            </a:r>
            <a:r>
              <a:rPr lang="en-US" sz="2600" b="1" dirty="0" smtClean="0">
                <a:solidFill>
                  <a:srgbClr val="C00000"/>
                </a:solidFill>
              </a:rPr>
              <a:t>, </a:t>
            </a:r>
            <a:r>
              <a:rPr lang="en-US" sz="2600" b="1" dirty="0" err="1" smtClean="0">
                <a:solidFill>
                  <a:srgbClr val="C00000"/>
                </a:solidFill>
              </a:rPr>
              <a:t>vacants</a:t>
            </a:r>
            <a:r>
              <a:rPr lang="en-US" sz="2600" b="1" dirty="0" smtClean="0">
                <a:solidFill>
                  <a:srgbClr val="C00000"/>
                </a:solidFill>
              </a:rPr>
              <a:t>, </a:t>
            </a:r>
            <a:r>
              <a:rPr lang="en-US" sz="2600" b="1" dirty="0" err="1" smtClean="0">
                <a:solidFill>
                  <a:srgbClr val="C00000"/>
                </a:solidFill>
              </a:rPr>
              <a:t>possibles</a:t>
            </a:r>
            <a:r>
              <a:rPr lang="en-US" sz="2600" b="1" dirty="0" smtClean="0">
                <a:solidFill>
                  <a:srgbClr val="C00000"/>
                </a:solidFill>
              </a:rPr>
              <a:t>, times, opportunities, shows, cuts, shots</a:t>
            </a:r>
            <a:r>
              <a:rPr lang="en-US" sz="2600" dirty="0" smtClean="0"/>
              <a:t>]</a:t>
            </a:r>
            <a:endParaRPr lang="en-IN" sz="2600" dirty="0"/>
          </a:p>
        </p:txBody>
      </p:sp>
      <p:sp>
        <p:nvSpPr>
          <p:cNvPr id="7" name="TextBox 6"/>
          <p:cNvSpPr txBox="1"/>
          <p:nvPr/>
        </p:nvSpPr>
        <p:spPr>
          <a:xfrm>
            <a:off x="609600" y="2133600"/>
            <a:ext cx="7620000" cy="954107"/>
          </a:xfrm>
          <a:prstGeom prst="rect">
            <a:avLst/>
          </a:prstGeom>
          <a:noFill/>
        </p:spPr>
        <p:txBody>
          <a:bodyPr wrap="square" rtlCol="0">
            <a:spAutoFit/>
          </a:bodyPr>
          <a:lstStyle/>
          <a:p>
            <a:pPr>
              <a:buFont typeface="Arial" pitchFamily="34" charset="0"/>
              <a:buChar char="•"/>
            </a:pPr>
            <a:r>
              <a:rPr lang="en-US" sz="2800" dirty="0" err="1" smtClean="0"/>
              <a:t>NodeBox</a:t>
            </a:r>
            <a:r>
              <a:rPr lang="en-US" sz="2800" dirty="0" smtClean="0"/>
              <a:t> toolkit to generate the surface level inflected forms of the words in the word bags.</a:t>
            </a:r>
            <a:endParaRPr lang="en-IN" sz="2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Word Bags</a:t>
            </a:r>
            <a:endParaRPr lang="en-IN" dirty="0"/>
          </a:p>
        </p:txBody>
      </p:sp>
      <p:sp>
        <p:nvSpPr>
          <p:cNvPr id="3" name="Content Placeholder 2"/>
          <p:cNvSpPr>
            <a:spLocks noGrp="1"/>
          </p:cNvSpPr>
          <p:nvPr>
            <p:ph idx="1"/>
          </p:nvPr>
        </p:nvSpPr>
        <p:spPr/>
        <p:txBody>
          <a:bodyPr>
            <a:normAutofit/>
          </a:bodyPr>
          <a:lstStyle/>
          <a:p>
            <a:r>
              <a:rPr lang="en-US" dirty="0" smtClean="0"/>
              <a:t>Topic Word Bag Sense Disambiguation based on observation</a:t>
            </a:r>
          </a:p>
          <a:p>
            <a:endParaRPr lang="en-IN" dirty="0"/>
          </a:p>
        </p:txBody>
      </p:sp>
      <p:sp>
        <p:nvSpPr>
          <p:cNvPr id="4" name="Date Placeholder 3"/>
          <p:cNvSpPr>
            <a:spLocks noGrp="1"/>
          </p:cNvSpPr>
          <p:nvPr>
            <p:ph type="dt" sz="half" idx="10"/>
          </p:nvPr>
        </p:nvSpPr>
        <p:spPr/>
        <p:txBody>
          <a:bodyPr/>
          <a:lstStyle/>
          <a:p>
            <a:fld id="{76D43115-8893-4F77-8251-DD2C6C418A7F}"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
        <p:nvSpPr>
          <p:cNvPr id="7" name="TextBox 6"/>
          <p:cNvSpPr txBox="1"/>
          <p:nvPr/>
        </p:nvSpPr>
        <p:spPr>
          <a:xfrm>
            <a:off x="609600" y="2971801"/>
            <a:ext cx="7315200" cy="2492990"/>
          </a:xfrm>
          <a:prstGeom prst="rect">
            <a:avLst/>
          </a:prstGeom>
          <a:noFill/>
          <a:ln>
            <a:solidFill>
              <a:schemeClr val="tx1"/>
            </a:solidFill>
          </a:ln>
        </p:spPr>
        <p:txBody>
          <a:bodyPr wrap="square" rtlCol="0">
            <a:spAutoFit/>
          </a:bodyPr>
          <a:lstStyle/>
          <a:p>
            <a:r>
              <a:rPr lang="en-US" sz="2600" dirty="0" smtClean="0"/>
              <a:t>available = [</a:t>
            </a:r>
            <a:r>
              <a:rPr lang="en-US" sz="2600" b="1" dirty="0" smtClean="0">
                <a:solidFill>
                  <a:srgbClr val="C00000"/>
                </a:solidFill>
              </a:rPr>
              <a:t>available, availability, accessible</a:t>
            </a:r>
            <a:r>
              <a:rPr lang="en-US" sz="2600" b="1" dirty="0" smtClean="0"/>
              <a:t>,</a:t>
            </a:r>
            <a:r>
              <a:rPr lang="en-US" sz="2600" dirty="0" smtClean="0"/>
              <a:t> </a:t>
            </a:r>
            <a:r>
              <a:rPr lang="en-US" sz="2600" strike="sngStrike" dirty="0" smtClean="0"/>
              <a:t>accessibility, usable, convenient, vacant, possible, time, opportunity, show, cut, shot</a:t>
            </a:r>
            <a:r>
              <a:rPr lang="en-US" sz="2600" strike="sngStrike" dirty="0" smtClean="0">
                <a:solidFill>
                  <a:srgbClr val="C00000"/>
                </a:solidFill>
              </a:rPr>
              <a:t>, </a:t>
            </a:r>
            <a:r>
              <a:rPr lang="en-US" sz="2600" b="1" dirty="0" smtClean="0">
                <a:solidFill>
                  <a:srgbClr val="C00000"/>
                </a:solidFill>
              </a:rPr>
              <a:t>avail,</a:t>
            </a:r>
            <a:r>
              <a:rPr lang="en-US" sz="2600" dirty="0" smtClean="0">
                <a:solidFill>
                  <a:srgbClr val="C00000"/>
                </a:solidFill>
              </a:rPr>
              <a:t> </a:t>
            </a:r>
            <a:r>
              <a:rPr lang="en-US" sz="2600" b="1" dirty="0" smtClean="0">
                <a:solidFill>
                  <a:srgbClr val="C00000"/>
                </a:solidFill>
              </a:rPr>
              <a:t>access</a:t>
            </a:r>
            <a:r>
              <a:rPr lang="en-US" sz="2600" b="1" dirty="0" smtClean="0"/>
              <a:t>, </a:t>
            </a:r>
            <a:r>
              <a:rPr lang="en-US" sz="2600" strike="sngStrike" dirty="0" err="1" smtClean="0"/>
              <a:t>availables</a:t>
            </a:r>
            <a:r>
              <a:rPr lang="en-US" sz="2600" strike="sngStrike" dirty="0" smtClean="0"/>
              <a:t>, availabilities, avails, </a:t>
            </a:r>
            <a:r>
              <a:rPr lang="en-US" sz="2600" strike="sngStrike" dirty="0" err="1" smtClean="0"/>
              <a:t>accessibles</a:t>
            </a:r>
            <a:r>
              <a:rPr lang="en-US" sz="2600" strike="sngStrike" dirty="0" smtClean="0"/>
              <a:t>, </a:t>
            </a:r>
            <a:r>
              <a:rPr lang="en-US" sz="2600" strike="sngStrike" dirty="0" err="1" smtClean="0"/>
              <a:t>usables</a:t>
            </a:r>
            <a:r>
              <a:rPr lang="en-US" sz="2600" strike="sngStrike" dirty="0" smtClean="0"/>
              <a:t>, </a:t>
            </a:r>
            <a:r>
              <a:rPr lang="en-US" sz="2600" strike="sngStrike" dirty="0" err="1" smtClean="0"/>
              <a:t>convenients</a:t>
            </a:r>
            <a:r>
              <a:rPr lang="en-US" sz="2600" strike="sngStrike" dirty="0" smtClean="0"/>
              <a:t>, </a:t>
            </a:r>
            <a:r>
              <a:rPr lang="en-US" sz="2600" strike="sngStrike" dirty="0" err="1" smtClean="0"/>
              <a:t>vacants</a:t>
            </a:r>
            <a:r>
              <a:rPr lang="en-US" sz="2600" strike="sngStrike" dirty="0" smtClean="0"/>
              <a:t>, </a:t>
            </a:r>
            <a:r>
              <a:rPr lang="en-US" sz="2600" strike="sngStrike" dirty="0" err="1" smtClean="0"/>
              <a:t>possibles</a:t>
            </a:r>
            <a:r>
              <a:rPr lang="en-US" sz="2600" strike="sngStrike" dirty="0" smtClean="0"/>
              <a:t>, times, opportunities, shows, cuts, shots]</a:t>
            </a: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Twitter – Microblogging Site</a:t>
            </a:r>
            <a:endParaRPr lang="en-IN" dirty="0"/>
          </a:p>
        </p:txBody>
      </p:sp>
      <p:sp>
        <p:nvSpPr>
          <p:cNvPr id="3" name="Content Placeholder 2"/>
          <p:cNvSpPr>
            <a:spLocks noGrp="1"/>
          </p:cNvSpPr>
          <p:nvPr>
            <p:ph idx="1"/>
          </p:nvPr>
        </p:nvSpPr>
        <p:spPr/>
        <p:txBody>
          <a:bodyPr>
            <a:normAutofit/>
          </a:bodyPr>
          <a:lstStyle/>
          <a:p>
            <a:r>
              <a:rPr lang="en-IN" dirty="0" smtClean="0"/>
              <a:t>User-generated content in Twitter</a:t>
            </a:r>
          </a:p>
          <a:p>
            <a:pPr lvl="1"/>
            <a:r>
              <a:rPr lang="en-IN" dirty="0" smtClean="0"/>
              <a:t>important sources of real time information on various events, including disaster events like floods, earthquakes and terrorist attacks.</a:t>
            </a:r>
          </a:p>
          <a:p>
            <a:r>
              <a:rPr lang="en-US" dirty="0" smtClean="0"/>
              <a:t>Tweet texts contain maximum of 140 characters and are often informally written using abbreviations, colloquial terms etc.</a:t>
            </a:r>
            <a:endParaRPr lang="en-IN" dirty="0" smtClean="0"/>
          </a:p>
          <a:p>
            <a:endParaRPr lang="en-IN" dirty="0"/>
          </a:p>
        </p:txBody>
      </p:sp>
      <p:sp>
        <p:nvSpPr>
          <p:cNvPr id="4" name="Date Placeholder 3"/>
          <p:cNvSpPr>
            <a:spLocks noGrp="1"/>
          </p:cNvSpPr>
          <p:nvPr>
            <p:ph type="dt" sz="half" idx="10"/>
          </p:nvPr>
        </p:nvSpPr>
        <p:spPr/>
        <p:txBody>
          <a:bodyPr/>
          <a:lstStyle/>
          <a:p>
            <a:fld id="{67A692F3-992E-4665-85E4-52FE2E551531}"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Word Bags</a:t>
            </a:r>
            <a:endParaRPr lang="en-IN" dirty="0"/>
          </a:p>
        </p:txBody>
      </p:sp>
      <p:sp>
        <p:nvSpPr>
          <p:cNvPr id="3" name="Content Placeholder 2"/>
          <p:cNvSpPr>
            <a:spLocks noGrp="1"/>
          </p:cNvSpPr>
          <p:nvPr>
            <p:ph idx="1"/>
          </p:nvPr>
        </p:nvSpPr>
        <p:spPr/>
        <p:txBody>
          <a:bodyPr>
            <a:normAutofit/>
          </a:bodyPr>
          <a:lstStyle/>
          <a:p>
            <a:r>
              <a:rPr lang="en-US" dirty="0" smtClean="0"/>
              <a:t>Scrambled words added by randomly selecting tweets and looking into the tweet text</a:t>
            </a:r>
          </a:p>
          <a:p>
            <a:pPr>
              <a:buNone/>
            </a:pPr>
            <a:endParaRPr lang="en-US" dirty="0" smtClean="0"/>
          </a:p>
        </p:txBody>
      </p:sp>
      <p:sp>
        <p:nvSpPr>
          <p:cNvPr id="4" name="Date Placeholder 3"/>
          <p:cNvSpPr>
            <a:spLocks noGrp="1"/>
          </p:cNvSpPr>
          <p:nvPr>
            <p:ph type="dt" sz="half" idx="10"/>
          </p:nvPr>
        </p:nvSpPr>
        <p:spPr/>
        <p:txBody>
          <a:bodyPr/>
          <a:lstStyle/>
          <a:p>
            <a:fld id="{5C543A4E-6BD7-43AC-9DE0-020B43543287}"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
        <p:nvSpPr>
          <p:cNvPr id="7" name="TextBox 6"/>
          <p:cNvSpPr txBox="1"/>
          <p:nvPr/>
        </p:nvSpPr>
        <p:spPr>
          <a:xfrm>
            <a:off x="838200" y="3124200"/>
            <a:ext cx="7620000" cy="892552"/>
          </a:xfrm>
          <a:prstGeom prst="rect">
            <a:avLst/>
          </a:prstGeom>
          <a:noFill/>
          <a:ln>
            <a:solidFill>
              <a:schemeClr val="tx1"/>
            </a:solidFill>
          </a:ln>
        </p:spPr>
        <p:txBody>
          <a:bodyPr wrap="square" rtlCol="0">
            <a:spAutoFit/>
          </a:bodyPr>
          <a:lstStyle/>
          <a:p>
            <a:r>
              <a:rPr lang="en-US" sz="2600" dirty="0" smtClean="0"/>
              <a:t>available = [available, </a:t>
            </a:r>
            <a:r>
              <a:rPr lang="en-US" sz="2600" b="1" dirty="0" err="1" smtClean="0">
                <a:solidFill>
                  <a:srgbClr val="C00000"/>
                </a:solidFill>
              </a:rPr>
              <a:t>aval</a:t>
            </a:r>
            <a:r>
              <a:rPr lang="en-US" sz="2600" b="1" dirty="0" smtClean="0">
                <a:solidFill>
                  <a:srgbClr val="C00000"/>
                </a:solidFill>
              </a:rPr>
              <a:t>, </a:t>
            </a:r>
            <a:r>
              <a:rPr lang="en-US" sz="2600" b="1" dirty="0" err="1" smtClean="0">
                <a:solidFill>
                  <a:srgbClr val="C00000"/>
                </a:solidFill>
              </a:rPr>
              <a:t>avlbl</a:t>
            </a:r>
            <a:r>
              <a:rPr lang="en-US" sz="2600" b="1" dirty="0" smtClean="0">
                <a:solidFill>
                  <a:srgbClr val="C00000"/>
                </a:solidFill>
              </a:rPr>
              <a:t>, </a:t>
            </a:r>
            <a:r>
              <a:rPr lang="en-US" sz="2600" b="1" dirty="0" err="1" smtClean="0">
                <a:solidFill>
                  <a:srgbClr val="C00000"/>
                </a:solidFill>
              </a:rPr>
              <a:t>avlble</a:t>
            </a:r>
            <a:r>
              <a:rPr lang="en-US" sz="2600" b="1" dirty="0" smtClean="0"/>
              <a:t>,</a:t>
            </a:r>
            <a:r>
              <a:rPr lang="en-US" sz="2600" dirty="0" smtClean="0"/>
              <a:t> avail, availability, </a:t>
            </a:r>
            <a:r>
              <a:rPr lang="en-US" sz="2600" b="1" dirty="0" err="1" smtClean="0">
                <a:solidFill>
                  <a:srgbClr val="C00000"/>
                </a:solidFill>
              </a:rPr>
              <a:t>availblty</a:t>
            </a:r>
            <a:r>
              <a:rPr lang="en-US" sz="2600" b="1" dirty="0" smtClean="0">
                <a:solidFill>
                  <a:srgbClr val="C00000"/>
                </a:solidFill>
              </a:rPr>
              <a:t>, </a:t>
            </a:r>
            <a:r>
              <a:rPr lang="en-US" sz="2600" b="1" dirty="0" err="1" smtClean="0">
                <a:solidFill>
                  <a:srgbClr val="C00000"/>
                </a:solidFill>
              </a:rPr>
              <a:t>avlblty</a:t>
            </a:r>
            <a:r>
              <a:rPr lang="en-US" sz="2600" b="1" dirty="0" smtClean="0"/>
              <a:t>,</a:t>
            </a:r>
            <a:r>
              <a:rPr lang="en-US" sz="2600" dirty="0" smtClean="0"/>
              <a:t> accessible, access]</a:t>
            </a:r>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Word Bags</a:t>
            </a:r>
            <a:endParaRPr lang="en-IN" dirty="0"/>
          </a:p>
        </p:txBody>
      </p:sp>
      <p:sp>
        <p:nvSpPr>
          <p:cNvPr id="3" name="Date Placeholder 2"/>
          <p:cNvSpPr>
            <a:spLocks noGrp="1"/>
          </p:cNvSpPr>
          <p:nvPr>
            <p:ph type="dt" sz="half" idx="10"/>
          </p:nvPr>
        </p:nvSpPr>
        <p:spPr/>
        <p:txBody>
          <a:bodyPr/>
          <a:lstStyle/>
          <a:p>
            <a:fld id="{33E28DFE-C456-4C75-88C2-FD691046A705}" type="datetime4">
              <a:rPr lang="en-US" smtClean="0"/>
              <a:pPr/>
              <a:t>December 8, 2016</a:t>
            </a:fld>
            <a:endParaRPr lang="en-US"/>
          </a:p>
        </p:txBody>
      </p:sp>
      <p:sp>
        <p:nvSpPr>
          <p:cNvPr id="4" name="Footer Placeholder 3"/>
          <p:cNvSpPr>
            <a:spLocks noGrp="1"/>
          </p:cNvSpPr>
          <p:nvPr>
            <p:ph type="ftr" sz="quarter" idx="11"/>
          </p:nvPr>
        </p:nvSpPr>
        <p:spPr/>
        <p:txBody>
          <a:bodyPr/>
          <a:lstStyle/>
          <a:p>
            <a:r>
              <a:rPr lang="en-US" smtClean="0"/>
              <a:t>FIRE 2016 MICROBLOG TRACK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sp>
        <p:nvSpPr>
          <p:cNvPr id="6" name="TextBox 5"/>
          <p:cNvSpPr txBox="1"/>
          <p:nvPr/>
        </p:nvSpPr>
        <p:spPr>
          <a:xfrm>
            <a:off x="533400" y="2209800"/>
            <a:ext cx="8001000" cy="2492990"/>
          </a:xfrm>
          <a:prstGeom prst="rect">
            <a:avLst/>
          </a:prstGeom>
          <a:noFill/>
          <a:ln>
            <a:solidFill>
              <a:schemeClr val="tx1"/>
            </a:solidFill>
          </a:ln>
        </p:spPr>
        <p:txBody>
          <a:bodyPr wrap="square" rtlCol="0">
            <a:spAutoFit/>
          </a:bodyPr>
          <a:lstStyle/>
          <a:p>
            <a:r>
              <a:rPr lang="en-IN" sz="2600" dirty="0" smtClean="0"/>
              <a:t>resources = [food, drinking water, water, shelter, clothes, blankets, blanket, volunteers,  volunteer, volunteering, staff, staffs, infrastructure, tents, infrastructures, tent, power supply, water filter, water filters, filter, filters, transport, transportation, vehicle, car, bus, truck, helicopter, plane]</a:t>
            </a:r>
            <a:endParaRPr lang="en-IN" sz="2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466088"/>
          </a:xfrm>
        </p:spPr>
        <p:txBody>
          <a:bodyPr>
            <a:normAutofit fontScale="90000"/>
          </a:bodyPr>
          <a:lstStyle/>
          <a:p>
            <a:r>
              <a:rPr lang="en-US" dirty="0" smtClean="0"/>
              <a:t>Topic1 Word Bag (available + resources)</a:t>
            </a:r>
            <a:endParaRPr lang="en-IN" dirty="0"/>
          </a:p>
        </p:txBody>
      </p:sp>
      <p:sp>
        <p:nvSpPr>
          <p:cNvPr id="3" name="Content Placeholder 2"/>
          <p:cNvSpPr>
            <a:spLocks noGrp="1"/>
          </p:cNvSpPr>
          <p:nvPr>
            <p:ph idx="1"/>
          </p:nvPr>
        </p:nvSpPr>
        <p:spPr>
          <a:xfrm>
            <a:off x="457200" y="2057400"/>
            <a:ext cx="8229600" cy="3246120"/>
          </a:xfrm>
          <a:ln>
            <a:solidFill>
              <a:schemeClr val="tx1"/>
            </a:solidFill>
          </a:ln>
        </p:spPr>
        <p:txBody>
          <a:bodyPr>
            <a:normAutofit lnSpcReduction="10000"/>
          </a:bodyPr>
          <a:lstStyle/>
          <a:p>
            <a:r>
              <a:rPr lang="en-IN" dirty="0" smtClean="0"/>
              <a:t>fmt1_bag = [available, </a:t>
            </a:r>
            <a:r>
              <a:rPr lang="en-IN" dirty="0" err="1" smtClean="0"/>
              <a:t>aval</a:t>
            </a:r>
            <a:r>
              <a:rPr lang="en-IN" dirty="0" smtClean="0"/>
              <a:t>, </a:t>
            </a:r>
            <a:r>
              <a:rPr lang="en-IN" dirty="0" err="1" smtClean="0"/>
              <a:t>avlbl</a:t>
            </a:r>
            <a:r>
              <a:rPr lang="en-IN" dirty="0" smtClean="0"/>
              <a:t>, </a:t>
            </a:r>
            <a:r>
              <a:rPr lang="en-IN" dirty="0" err="1" smtClean="0"/>
              <a:t>avlble</a:t>
            </a:r>
            <a:r>
              <a:rPr lang="en-IN" dirty="0" smtClean="0"/>
              <a:t>, avail, availability, </a:t>
            </a:r>
            <a:r>
              <a:rPr lang="en-IN" dirty="0" err="1" smtClean="0"/>
              <a:t>availblty</a:t>
            </a:r>
            <a:r>
              <a:rPr lang="en-IN" dirty="0" smtClean="0"/>
              <a:t>, </a:t>
            </a:r>
            <a:r>
              <a:rPr lang="en-IN" dirty="0" err="1" smtClean="0"/>
              <a:t>avlblty</a:t>
            </a:r>
            <a:r>
              <a:rPr lang="en-IN" dirty="0" smtClean="0"/>
              <a:t>, access, accessible, food, water, drinking water, shelter, clothes, blankets, blanket, volunteers, volunteer, volunteering, staff, staffs, infrastructure, tents, infrastructures, tent, power supply, water filter, water filters, filter, filters, transport, transportation, vehicle, car, bus, truck, helicopter, plane]</a:t>
            </a:r>
            <a:endParaRPr lang="en-IN" dirty="0"/>
          </a:p>
        </p:txBody>
      </p:sp>
      <p:sp>
        <p:nvSpPr>
          <p:cNvPr id="4" name="Date Placeholder 3"/>
          <p:cNvSpPr>
            <a:spLocks noGrp="1"/>
          </p:cNvSpPr>
          <p:nvPr>
            <p:ph type="dt" sz="half" idx="10"/>
          </p:nvPr>
        </p:nvSpPr>
        <p:spPr/>
        <p:txBody>
          <a:bodyPr/>
          <a:lstStyle/>
          <a:p>
            <a:fld id="{06726CA9-DAFC-4360-8D6F-A74941621217}"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Topic Word Bags</a:t>
            </a:r>
            <a:endParaRPr lang="en-IN" dirty="0"/>
          </a:p>
        </p:txBody>
      </p:sp>
      <p:sp>
        <p:nvSpPr>
          <p:cNvPr id="3" name="Content Placeholder 2"/>
          <p:cNvSpPr>
            <a:spLocks noGrp="1"/>
          </p:cNvSpPr>
          <p:nvPr>
            <p:ph idx="1"/>
          </p:nvPr>
        </p:nvSpPr>
        <p:spPr/>
        <p:txBody>
          <a:bodyPr/>
          <a:lstStyle/>
          <a:p>
            <a:endParaRPr lang="en-IN" dirty="0" smtClean="0"/>
          </a:p>
          <a:p>
            <a:endParaRPr lang="en-IN" dirty="0"/>
          </a:p>
        </p:txBody>
      </p:sp>
      <p:sp>
        <p:nvSpPr>
          <p:cNvPr id="4" name="Date Placeholder 3"/>
          <p:cNvSpPr>
            <a:spLocks noGrp="1"/>
          </p:cNvSpPr>
          <p:nvPr>
            <p:ph type="dt" sz="half" idx="10"/>
          </p:nvPr>
        </p:nvSpPr>
        <p:spPr/>
        <p:txBody>
          <a:bodyPr/>
          <a:lstStyle/>
          <a:p>
            <a:fld id="{776BC7CF-6F0E-4F5C-BB7B-6721E9F40DBE}"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a:p>
        </p:txBody>
      </p:sp>
      <p:graphicFrame>
        <p:nvGraphicFramePr>
          <p:cNvPr id="6" name="Table 5"/>
          <p:cNvGraphicFramePr>
            <a:graphicFrameLocks noGrp="1"/>
          </p:cNvGraphicFramePr>
          <p:nvPr/>
        </p:nvGraphicFramePr>
        <p:xfrm>
          <a:off x="0" y="609600"/>
          <a:ext cx="9144000" cy="5953760"/>
        </p:xfrm>
        <a:graphic>
          <a:graphicData uri="http://schemas.openxmlformats.org/drawingml/2006/table">
            <a:tbl>
              <a:tblPr firstRow="1" bandRow="1">
                <a:tableStyleId>{5C22544A-7EE6-4342-B048-85BDC9FD1C3A}</a:tableStyleId>
              </a:tblPr>
              <a:tblGrid>
                <a:gridCol w="3048000"/>
                <a:gridCol w="3048000"/>
                <a:gridCol w="3048000"/>
              </a:tblGrid>
              <a:tr h="142240">
                <a:tc>
                  <a:txBody>
                    <a:bodyPr/>
                    <a:lstStyle/>
                    <a:p>
                      <a:r>
                        <a:rPr kumimoji="0" lang="en-US" sz="1800" b="1" kern="1200" dirty="0" smtClean="0">
                          <a:solidFill>
                            <a:schemeClr val="lt1"/>
                          </a:solidFill>
                          <a:latin typeface="+mn-lt"/>
                          <a:ea typeface="+mn-ea"/>
                          <a:cs typeface="+mn-cs"/>
                        </a:rPr>
                        <a:t>Topic Id </a:t>
                      </a:r>
                      <a:endParaRPr lang="en-US" dirty="0"/>
                    </a:p>
                  </a:txBody>
                  <a:tcPr/>
                </a:tc>
                <a:tc>
                  <a:txBody>
                    <a:bodyPr/>
                    <a:lstStyle/>
                    <a:p>
                      <a:pPr marL="0" marR="0" indent="0" algn="ctr">
                        <a:spcBef>
                          <a:spcPts val="0"/>
                        </a:spcBef>
                        <a:spcAft>
                          <a:spcPts val="0"/>
                        </a:spcAft>
                      </a:pPr>
                      <a:r>
                        <a:rPr kumimoji="0" lang="en-US" sz="1800" b="1" kern="1200" dirty="0" smtClean="0">
                          <a:solidFill>
                            <a:schemeClr val="lt1"/>
                          </a:solidFill>
                          <a:latin typeface="+mn-lt"/>
                          <a:ea typeface="+mn-ea"/>
                          <a:cs typeface="+mn-cs"/>
                        </a:rPr>
                        <a:t>Description</a:t>
                      </a:r>
                      <a:endParaRPr lang="en-US" sz="1800" dirty="0">
                        <a:latin typeface="+mn-lt"/>
                        <a:ea typeface="Times New Roman"/>
                      </a:endParaRPr>
                    </a:p>
                  </a:txBody>
                  <a:tcPr marL="68580" marR="68580" marT="0" marB="0" anchor="ctr"/>
                </a:tc>
                <a:tc>
                  <a:txBody>
                    <a:bodyPr/>
                    <a:lstStyle/>
                    <a:p>
                      <a:r>
                        <a:rPr kumimoji="0" lang="en-US" sz="1800" b="1" kern="1200" dirty="0" smtClean="0">
                          <a:solidFill>
                            <a:schemeClr val="lt1"/>
                          </a:solidFill>
                          <a:latin typeface="+mn-lt"/>
                          <a:ea typeface="+mn-ea"/>
                          <a:cs typeface="+mn-cs"/>
                        </a:rPr>
                        <a:t>Topic Word Bag</a:t>
                      </a:r>
                      <a:endParaRPr lang="en-US" dirty="0"/>
                    </a:p>
                  </a:txBody>
                  <a:tcPr/>
                </a:tc>
              </a:tr>
              <a:tr h="370840">
                <a:tc>
                  <a:txBody>
                    <a:bodyPr/>
                    <a:lstStyle/>
                    <a:p>
                      <a:r>
                        <a:rPr kumimoji="0" lang="en-US" sz="1800" kern="1200" dirty="0" smtClean="0">
                          <a:solidFill>
                            <a:schemeClr val="dk1"/>
                          </a:solidFill>
                          <a:latin typeface="+mn-lt"/>
                          <a:ea typeface="+mn-ea"/>
                          <a:cs typeface="+mn-cs"/>
                        </a:rPr>
                        <a:t>FMT</a:t>
                      </a:r>
                      <a:r>
                        <a:rPr kumimoji="0" lang="en-US" sz="1800" kern="1200" baseline="0" dirty="0" smtClean="0">
                          <a:solidFill>
                            <a:schemeClr val="dk1"/>
                          </a:solidFill>
                          <a:latin typeface="+mn-lt"/>
                          <a:ea typeface="+mn-ea"/>
                          <a:cs typeface="+mn-cs"/>
                        </a:rPr>
                        <a:t> 1</a:t>
                      </a:r>
                      <a:endParaRPr lang="en-US" dirty="0"/>
                    </a:p>
                  </a:txBody>
                  <a:tcPr/>
                </a:tc>
                <a:tc>
                  <a:txBody>
                    <a:bodyPr/>
                    <a:lstStyle/>
                    <a:p>
                      <a:r>
                        <a:rPr kumimoji="0" lang="en-US" sz="1800" kern="1200" dirty="0" smtClean="0">
                          <a:solidFill>
                            <a:schemeClr val="dk1"/>
                          </a:solidFill>
                          <a:latin typeface="+mn-lt"/>
                          <a:ea typeface="+mn-ea"/>
                          <a:cs typeface="+mn-cs"/>
                        </a:rPr>
                        <a:t>availability of resources</a:t>
                      </a:r>
                      <a:endParaRPr lang="en-US" dirty="0"/>
                    </a:p>
                  </a:txBody>
                  <a:tcPr/>
                </a:tc>
                <a:tc>
                  <a:txBody>
                    <a:bodyPr/>
                    <a:lstStyle/>
                    <a:p>
                      <a:r>
                        <a:rPr kumimoji="0" lang="en-US" sz="1800" kern="1200" dirty="0" smtClean="0">
                          <a:solidFill>
                            <a:schemeClr val="dk1"/>
                          </a:solidFill>
                          <a:latin typeface="+mn-lt"/>
                          <a:ea typeface="+mn-ea"/>
                          <a:cs typeface="+mn-cs"/>
                        </a:rPr>
                        <a:t>available+ resources</a:t>
                      </a:r>
                      <a:endParaRPr lang="en-US" dirty="0"/>
                    </a:p>
                  </a:txBody>
                  <a:tcPr/>
                </a:tc>
              </a:tr>
              <a:tr h="370840">
                <a:tc>
                  <a:txBody>
                    <a:bodyPr/>
                    <a:lstStyle/>
                    <a:p>
                      <a:r>
                        <a:rPr kumimoji="0" lang="en-US" sz="1800" kern="1200" dirty="0" smtClean="0">
                          <a:solidFill>
                            <a:schemeClr val="dk1"/>
                          </a:solidFill>
                          <a:latin typeface="+mn-lt"/>
                          <a:ea typeface="+mn-ea"/>
                          <a:cs typeface="+mn-cs"/>
                        </a:rPr>
                        <a:t>FMT</a:t>
                      </a:r>
                      <a:r>
                        <a:rPr kumimoji="0" lang="en-US" sz="1800" kern="1200" baseline="0" dirty="0" smtClean="0">
                          <a:solidFill>
                            <a:schemeClr val="dk1"/>
                          </a:solidFill>
                          <a:latin typeface="+mn-lt"/>
                          <a:ea typeface="+mn-ea"/>
                          <a:cs typeface="+mn-cs"/>
                        </a:rPr>
                        <a:t> 2</a:t>
                      </a:r>
                      <a:endParaRPr lang="en-US" dirty="0"/>
                    </a:p>
                  </a:txBody>
                  <a:tcPr/>
                </a:tc>
                <a:tc>
                  <a:txBody>
                    <a:bodyPr/>
                    <a:lstStyle/>
                    <a:p>
                      <a:r>
                        <a:rPr kumimoji="0" lang="en-US" sz="1800" kern="1200" dirty="0" smtClean="0">
                          <a:solidFill>
                            <a:schemeClr val="dk1"/>
                          </a:solidFill>
                          <a:latin typeface="+mn-lt"/>
                          <a:ea typeface="+mn-ea"/>
                          <a:cs typeface="+mn-cs"/>
                        </a:rPr>
                        <a:t>requirement of resources</a:t>
                      </a:r>
                      <a:endParaRPr lang="en-US" dirty="0"/>
                    </a:p>
                  </a:txBody>
                  <a:tcPr/>
                </a:tc>
                <a:tc>
                  <a:txBody>
                    <a:bodyPr/>
                    <a:lstStyle/>
                    <a:p>
                      <a:r>
                        <a:rPr kumimoji="0" lang="en-US" sz="1800" kern="1200" dirty="0" smtClean="0">
                          <a:solidFill>
                            <a:schemeClr val="dk1"/>
                          </a:solidFill>
                          <a:latin typeface="+mn-lt"/>
                          <a:ea typeface="+mn-ea"/>
                          <a:cs typeface="+mn-cs"/>
                        </a:rPr>
                        <a:t>required + resources</a:t>
                      </a:r>
                      <a:endParaRPr lang="en-US" dirty="0"/>
                    </a:p>
                  </a:txBody>
                  <a:tcPr/>
                </a:tc>
              </a:tr>
              <a:tr h="370840">
                <a:tc>
                  <a:txBody>
                    <a:bodyPr/>
                    <a:lstStyle/>
                    <a:p>
                      <a:r>
                        <a:rPr kumimoji="0" lang="en-US" sz="1800" kern="1200" dirty="0" smtClean="0">
                          <a:solidFill>
                            <a:schemeClr val="dk1"/>
                          </a:solidFill>
                          <a:latin typeface="+mn-lt"/>
                          <a:ea typeface="+mn-ea"/>
                          <a:cs typeface="+mn-cs"/>
                        </a:rPr>
                        <a:t>FMT</a:t>
                      </a:r>
                      <a:r>
                        <a:rPr kumimoji="0" lang="en-US" sz="1800" kern="1200" baseline="0" dirty="0" smtClean="0">
                          <a:solidFill>
                            <a:schemeClr val="dk1"/>
                          </a:solidFill>
                          <a:latin typeface="+mn-lt"/>
                          <a:ea typeface="+mn-ea"/>
                          <a:cs typeface="+mn-cs"/>
                        </a:rPr>
                        <a:t> 3</a:t>
                      </a:r>
                      <a:endParaRPr lang="en-US" dirty="0"/>
                    </a:p>
                  </a:txBody>
                  <a:tcPr/>
                </a:tc>
                <a:tc>
                  <a:txBody>
                    <a:bodyPr/>
                    <a:lstStyle/>
                    <a:p>
                      <a:r>
                        <a:rPr kumimoji="0" lang="en-US" sz="1800" kern="1200" dirty="0" smtClean="0">
                          <a:solidFill>
                            <a:schemeClr val="dk1"/>
                          </a:solidFill>
                          <a:latin typeface="+mn-lt"/>
                          <a:ea typeface="+mn-ea"/>
                          <a:cs typeface="+mn-cs"/>
                        </a:rPr>
                        <a:t>availability of medical resources</a:t>
                      </a:r>
                      <a:endParaRPr lang="en-US" dirty="0"/>
                    </a:p>
                  </a:txBody>
                  <a:tcPr/>
                </a:tc>
                <a:tc>
                  <a:txBody>
                    <a:bodyPr/>
                    <a:lstStyle/>
                    <a:p>
                      <a:r>
                        <a:rPr kumimoji="0" lang="en-US" sz="1800" kern="1200" dirty="0" smtClean="0">
                          <a:solidFill>
                            <a:schemeClr val="dk1"/>
                          </a:solidFill>
                          <a:latin typeface="+mn-lt"/>
                          <a:ea typeface="+mn-ea"/>
                          <a:cs typeface="+mn-cs"/>
                        </a:rPr>
                        <a:t>available + medical</a:t>
                      </a:r>
                      <a:endParaRPr lang="en-US" dirty="0"/>
                    </a:p>
                  </a:txBody>
                  <a:tcPr/>
                </a:tc>
              </a:tr>
              <a:tr h="370840">
                <a:tc>
                  <a:txBody>
                    <a:bodyPr/>
                    <a:lstStyle/>
                    <a:p>
                      <a:r>
                        <a:rPr kumimoji="0" lang="en-US" sz="1800" kern="1200" dirty="0" smtClean="0">
                          <a:solidFill>
                            <a:schemeClr val="dk1"/>
                          </a:solidFill>
                          <a:latin typeface="+mn-lt"/>
                          <a:ea typeface="+mn-ea"/>
                          <a:cs typeface="+mn-cs"/>
                        </a:rPr>
                        <a:t>FMT</a:t>
                      </a:r>
                      <a:r>
                        <a:rPr kumimoji="0" lang="en-US" sz="1800" kern="1200" baseline="0" dirty="0" smtClean="0">
                          <a:solidFill>
                            <a:schemeClr val="dk1"/>
                          </a:solidFill>
                          <a:latin typeface="+mn-lt"/>
                          <a:ea typeface="+mn-ea"/>
                          <a:cs typeface="+mn-cs"/>
                        </a:rPr>
                        <a:t> 4</a:t>
                      </a:r>
                      <a:endParaRPr lang="en-US" dirty="0"/>
                    </a:p>
                  </a:txBody>
                  <a:tcPr/>
                </a:tc>
                <a:tc>
                  <a:txBody>
                    <a:bodyPr/>
                    <a:lstStyle/>
                    <a:p>
                      <a:r>
                        <a:rPr kumimoji="0" lang="en-US" sz="1800" kern="1200" dirty="0" smtClean="0">
                          <a:solidFill>
                            <a:schemeClr val="dk1"/>
                          </a:solidFill>
                          <a:latin typeface="+mn-lt"/>
                          <a:ea typeface="+mn-ea"/>
                          <a:cs typeface="+mn-cs"/>
                        </a:rPr>
                        <a:t>requirement of medical resources</a:t>
                      </a:r>
                      <a:endParaRPr lang="en-US" dirty="0"/>
                    </a:p>
                  </a:txBody>
                  <a:tcPr/>
                </a:tc>
                <a:tc>
                  <a:txBody>
                    <a:bodyPr/>
                    <a:lstStyle/>
                    <a:p>
                      <a:r>
                        <a:rPr kumimoji="0" lang="en-US" sz="1800" kern="1200" dirty="0" smtClean="0">
                          <a:solidFill>
                            <a:schemeClr val="dk1"/>
                          </a:solidFill>
                          <a:latin typeface="+mn-lt"/>
                          <a:ea typeface="+mn-ea"/>
                          <a:cs typeface="+mn-cs"/>
                        </a:rPr>
                        <a:t>required + medical</a:t>
                      </a:r>
                      <a:endParaRPr lang="en-US" dirty="0"/>
                    </a:p>
                  </a:txBody>
                  <a:tcPr/>
                </a:tc>
              </a:tr>
              <a:tr h="370840">
                <a:tc>
                  <a:txBody>
                    <a:bodyPr/>
                    <a:lstStyle/>
                    <a:p>
                      <a:r>
                        <a:rPr kumimoji="0" lang="en-US" sz="1800" kern="1200" dirty="0" smtClean="0">
                          <a:solidFill>
                            <a:schemeClr val="dk1"/>
                          </a:solidFill>
                          <a:latin typeface="+mn-lt"/>
                          <a:ea typeface="+mn-ea"/>
                          <a:cs typeface="+mn-cs"/>
                        </a:rPr>
                        <a:t>FMT</a:t>
                      </a:r>
                      <a:r>
                        <a:rPr kumimoji="0" lang="en-US" sz="1800" kern="1200" baseline="0" dirty="0" smtClean="0">
                          <a:solidFill>
                            <a:schemeClr val="dk1"/>
                          </a:solidFill>
                          <a:latin typeface="+mn-lt"/>
                          <a:ea typeface="+mn-ea"/>
                          <a:cs typeface="+mn-cs"/>
                        </a:rPr>
                        <a:t> 5</a:t>
                      </a:r>
                      <a:endParaRPr lang="en-US" dirty="0"/>
                    </a:p>
                  </a:txBody>
                  <a:tcPr/>
                </a:tc>
                <a:tc>
                  <a:txBody>
                    <a:bodyPr/>
                    <a:lstStyle/>
                    <a:p>
                      <a:r>
                        <a:rPr kumimoji="0" lang="en-US" sz="1800" kern="1200" dirty="0" smtClean="0">
                          <a:solidFill>
                            <a:schemeClr val="dk1"/>
                          </a:solidFill>
                          <a:latin typeface="+mn-lt"/>
                          <a:ea typeface="+mn-ea"/>
                          <a:cs typeface="+mn-cs"/>
                        </a:rPr>
                        <a:t>availability and requirement of general and medical resources at specified locations</a:t>
                      </a:r>
                      <a:endParaRPr lang="en-US" dirty="0"/>
                    </a:p>
                  </a:txBody>
                  <a:tcPr/>
                </a:tc>
                <a:tc>
                  <a:txBody>
                    <a:bodyPr/>
                    <a:lstStyle/>
                    <a:p>
                      <a:r>
                        <a:rPr kumimoji="0" lang="en-US" sz="1800" kern="1200" dirty="0" smtClean="0">
                          <a:solidFill>
                            <a:schemeClr val="dk1"/>
                          </a:solidFill>
                          <a:latin typeface="+mn-lt"/>
                          <a:ea typeface="+mn-ea"/>
                          <a:cs typeface="+mn-cs"/>
                        </a:rPr>
                        <a:t>available + required + resources + medical + (occurrence of location Named Entities or geo locations in the tweet text is must)</a:t>
                      </a:r>
                      <a:endParaRPr lang="en-US" dirty="0"/>
                    </a:p>
                  </a:txBody>
                  <a:tcPr/>
                </a:tc>
              </a:tr>
              <a:tr h="370840">
                <a:tc>
                  <a:txBody>
                    <a:bodyPr/>
                    <a:lstStyle/>
                    <a:p>
                      <a:r>
                        <a:rPr kumimoji="0" lang="en-US" sz="1800" kern="1200" dirty="0" smtClean="0">
                          <a:solidFill>
                            <a:schemeClr val="dk1"/>
                          </a:solidFill>
                          <a:latin typeface="+mn-lt"/>
                          <a:ea typeface="+mn-ea"/>
                          <a:cs typeface="+mn-cs"/>
                        </a:rPr>
                        <a:t>FMT</a:t>
                      </a:r>
                      <a:r>
                        <a:rPr kumimoji="0" lang="en-US" sz="1800" kern="1200" baseline="0" dirty="0" smtClean="0">
                          <a:solidFill>
                            <a:schemeClr val="dk1"/>
                          </a:solidFill>
                          <a:latin typeface="+mn-lt"/>
                          <a:ea typeface="+mn-ea"/>
                          <a:cs typeface="+mn-cs"/>
                        </a:rPr>
                        <a:t> 6</a:t>
                      </a:r>
                      <a:endParaRPr lang="en-US" dirty="0"/>
                    </a:p>
                  </a:txBody>
                  <a:tcPr/>
                </a:tc>
                <a:tc>
                  <a:txBody>
                    <a:bodyPr/>
                    <a:lstStyle/>
                    <a:p>
                      <a:r>
                        <a:rPr kumimoji="0" lang="en-US" sz="1800" kern="1200" dirty="0" smtClean="0">
                          <a:solidFill>
                            <a:schemeClr val="dk1"/>
                          </a:solidFill>
                          <a:latin typeface="+mn-lt"/>
                          <a:ea typeface="+mn-ea"/>
                          <a:cs typeface="+mn-cs"/>
                        </a:rPr>
                        <a:t>activities of various NGOs / Government Organizations</a:t>
                      </a:r>
                      <a:endParaRPr lang="en-US" dirty="0"/>
                    </a:p>
                  </a:txBody>
                  <a:tcPr/>
                </a:tc>
                <a:tc>
                  <a:txBody>
                    <a:bodyPr/>
                    <a:lstStyle/>
                    <a:p>
                      <a:r>
                        <a:rPr kumimoji="0" lang="en-US" sz="1800" kern="1200" dirty="0" smtClean="0">
                          <a:solidFill>
                            <a:schemeClr val="dk1"/>
                          </a:solidFill>
                          <a:latin typeface="+mn-lt"/>
                          <a:ea typeface="+mn-ea"/>
                          <a:cs typeface="+mn-cs"/>
                        </a:rPr>
                        <a:t>Working + relief + (occurrence of organization Named Entities in the tweet text is must)</a:t>
                      </a:r>
                      <a:endParaRPr lang="en-US" dirty="0"/>
                    </a:p>
                  </a:txBody>
                  <a:tcPr/>
                </a:tc>
              </a:tr>
              <a:tr h="370840">
                <a:tc>
                  <a:txBody>
                    <a:bodyPr/>
                    <a:lstStyle/>
                    <a:p>
                      <a:r>
                        <a:rPr kumimoji="0" lang="en-US" sz="1800" kern="1200" dirty="0" smtClean="0">
                          <a:solidFill>
                            <a:schemeClr val="dk1"/>
                          </a:solidFill>
                          <a:latin typeface="+mn-lt"/>
                          <a:ea typeface="+mn-ea"/>
                          <a:cs typeface="+mn-cs"/>
                        </a:rPr>
                        <a:t>FMT</a:t>
                      </a:r>
                      <a:r>
                        <a:rPr kumimoji="0" lang="en-US" sz="1800" kern="1200" baseline="0" dirty="0" smtClean="0">
                          <a:solidFill>
                            <a:schemeClr val="dk1"/>
                          </a:solidFill>
                          <a:latin typeface="+mn-lt"/>
                          <a:ea typeface="+mn-ea"/>
                          <a:cs typeface="+mn-cs"/>
                        </a:rPr>
                        <a:t> 7</a:t>
                      </a:r>
                      <a:endParaRPr lang="en-US" dirty="0"/>
                    </a:p>
                  </a:txBody>
                  <a:tcPr/>
                </a:tc>
                <a:tc>
                  <a:txBody>
                    <a:bodyPr/>
                    <a:lstStyle/>
                    <a:p>
                      <a:r>
                        <a:rPr kumimoji="0" lang="en-US" sz="1800" kern="1200" dirty="0" smtClean="0">
                          <a:solidFill>
                            <a:schemeClr val="dk1"/>
                          </a:solidFill>
                          <a:latin typeface="+mn-lt"/>
                          <a:ea typeface="+mn-ea"/>
                          <a:cs typeface="+mn-cs"/>
                        </a:rPr>
                        <a:t>infrastructure damage and restoration</a:t>
                      </a:r>
                      <a:endParaRPr lang="en-US" dirty="0"/>
                    </a:p>
                  </a:txBody>
                  <a:tcPr/>
                </a:tc>
                <a:tc>
                  <a:txBody>
                    <a:bodyPr/>
                    <a:lstStyle/>
                    <a:p>
                      <a:r>
                        <a:rPr kumimoji="0" lang="en-US" sz="1800" kern="1200" dirty="0" smtClean="0">
                          <a:solidFill>
                            <a:schemeClr val="dk1"/>
                          </a:solidFill>
                          <a:latin typeface="+mn-lt"/>
                          <a:ea typeface="+mn-ea"/>
                          <a:cs typeface="+mn-cs"/>
                        </a:rPr>
                        <a:t>infrastructure + damage + restoration</a:t>
                      </a:r>
                      <a:endParaRPr lang="en-US" dirty="0"/>
                    </a:p>
                  </a:txBody>
                  <a:tcPr/>
                </a:tc>
              </a:tr>
            </a:tbl>
          </a:graphicData>
        </a:graphic>
      </p:graphicFrame>
      <p:sp>
        <p:nvSpPr>
          <p:cNvPr id="7" name="Footer Placeholder 6"/>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Word Bags</a:t>
            </a:r>
            <a:endParaRPr lang="en-US" dirty="0"/>
          </a:p>
        </p:txBody>
      </p:sp>
      <p:sp>
        <p:nvSpPr>
          <p:cNvPr id="3" name="Content Placeholder 2"/>
          <p:cNvSpPr>
            <a:spLocks noGrp="1"/>
          </p:cNvSpPr>
          <p:nvPr>
            <p:ph idx="1"/>
          </p:nvPr>
        </p:nvSpPr>
        <p:spPr/>
        <p:txBody>
          <a:bodyPr/>
          <a:lstStyle/>
          <a:p>
            <a:pPr>
              <a:buNone/>
            </a:pPr>
            <a:endParaRPr lang="en-US" dirty="0" smtClean="0"/>
          </a:p>
          <a:p>
            <a:r>
              <a:rPr lang="en-US" dirty="0" smtClean="0"/>
              <a:t>Separate set of word bags developed for each topic without the inclusion of the scrambled words</a:t>
            </a:r>
          </a:p>
          <a:p>
            <a:r>
              <a:rPr lang="en-IN" dirty="0" smtClean="0"/>
              <a:t>Separate experiments carried out </a:t>
            </a:r>
          </a:p>
          <a:p>
            <a:pPr lvl="1"/>
            <a:r>
              <a:rPr lang="en-IN" dirty="0" smtClean="0"/>
              <a:t>Word bags with scrambled words</a:t>
            </a:r>
          </a:p>
          <a:p>
            <a:pPr lvl="1"/>
            <a:r>
              <a:rPr lang="en-IN" dirty="0" smtClean="0"/>
              <a:t>Word bags without scrambled words</a:t>
            </a:r>
          </a:p>
          <a:p>
            <a:endParaRPr lang="en-US" dirty="0"/>
          </a:p>
        </p:txBody>
      </p:sp>
      <p:sp>
        <p:nvSpPr>
          <p:cNvPr id="4" name="Date Placeholder 3"/>
          <p:cNvSpPr>
            <a:spLocks noGrp="1"/>
          </p:cNvSpPr>
          <p:nvPr>
            <p:ph type="dt" sz="half" idx="10"/>
          </p:nvPr>
        </p:nvSpPr>
        <p:spPr/>
        <p:txBody>
          <a:bodyPr/>
          <a:lstStyle/>
          <a:p>
            <a:fld id="{C61B86B1-5086-403C-AD27-2B3C30DA8338}"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Topic Relevance</a:t>
            </a:r>
            <a:endParaRPr lang="en-IN" dirty="0"/>
          </a:p>
        </p:txBody>
      </p:sp>
      <p:sp>
        <p:nvSpPr>
          <p:cNvPr id="3" name="Content Placeholder 2"/>
          <p:cNvSpPr>
            <a:spLocks noGrp="1"/>
          </p:cNvSpPr>
          <p:nvPr>
            <p:ph idx="1"/>
          </p:nvPr>
        </p:nvSpPr>
        <p:spPr/>
        <p:txBody>
          <a:bodyPr>
            <a:normAutofit/>
          </a:bodyPr>
          <a:lstStyle/>
          <a:p>
            <a:r>
              <a:rPr lang="en-IN" dirty="0" smtClean="0"/>
              <a:t>correlation distance between each topic word bag vector and each tweet text vector</a:t>
            </a:r>
          </a:p>
          <a:p>
            <a:pPr lvl="1"/>
            <a:r>
              <a:rPr lang="en-IN" dirty="0" smtClean="0"/>
              <a:t>correlation distance measure as the relevance score of each tweet to each topic</a:t>
            </a:r>
          </a:p>
          <a:p>
            <a:r>
              <a:rPr lang="en-IN" dirty="0" smtClean="0"/>
              <a:t>System response generated by ordering tweet ids in descending order of their relevance score with respect to each topic</a:t>
            </a:r>
          </a:p>
          <a:p>
            <a:pPr lvl="1"/>
            <a:endParaRPr lang="en-IN" dirty="0"/>
          </a:p>
        </p:txBody>
      </p:sp>
      <p:sp>
        <p:nvSpPr>
          <p:cNvPr id="4" name="Date Placeholder 3"/>
          <p:cNvSpPr>
            <a:spLocks noGrp="1"/>
          </p:cNvSpPr>
          <p:nvPr>
            <p:ph type="dt" sz="half" idx="10"/>
          </p:nvPr>
        </p:nvSpPr>
        <p:spPr/>
        <p:txBody>
          <a:bodyPr/>
          <a:lstStyle/>
          <a:p>
            <a:fld id="{36B84E52-854C-48CF-8F15-85379BB139AF}"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Relevance</a:t>
            </a:r>
            <a:endParaRPr lang="en-IN" dirty="0"/>
          </a:p>
        </p:txBody>
      </p:sp>
      <p:sp>
        <p:nvSpPr>
          <p:cNvPr id="3" name="Content Placeholder 2"/>
          <p:cNvSpPr>
            <a:spLocks noGrp="1"/>
          </p:cNvSpPr>
          <p:nvPr>
            <p:ph idx="1"/>
          </p:nvPr>
        </p:nvSpPr>
        <p:spPr/>
        <p:txBody>
          <a:bodyPr/>
          <a:lstStyle/>
          <a:p>
            <a:r>
              <a:rPr lang="en-IN" dirty="0" smtClean="0"/>
              <a:t>Topics conditioned on the presence of</a:t>
            </a:r>
          </a:p>
          <a:p>
            <a:pPr lvl="1"/>
            <a:r>
              <a:rPr lang="en-US" dirty="0" smtClean="0"/>
              <a:t>O</a:t>
            </a:r>
            <a:r>
              <a:rPr lang="en-IN" dirty="0" err="1" smtClean="0"/>
              <a:t>rganization</a:t>
            </a:r>
            <a:r>
              <a:rPr lang="en-IN" dirty="0" smtClean="0"/>
              <a:t> names and location names identified on the crawled tweet texts</a:t>
            </a:r>
          </a:p>
          <a:p>
            <a:pPr lvl="1"/>
            <a:r>
              <a:rPr lang="en-IN" dirty="0" smtClean="0"/>
              <a:t>Geo locations in the crawled tweets  identified by the tweet parser.</a:t>
            </a:r>
            <a:endParaRPr lang="en-IN" dirty="0"/>
          </a:p>
        </p:txBody>
      </p:sp>
      <p:sp>
        <p:nvSpPr>
          <p:cNvPr id="4" name="Date Placeholder 3"/>
          <p:cNvSpPr>
            <a:spLocks noGrp="1"/>
          </p:cNvSpPr>
          <p:nvPr>
            <p:ph type="dt" sz="half" idx="10"/>
          </p:nvPr>
        </p:nvSpPr>
        <p:spPr/>
        <p:txBody>
          <a:bodyPr/>
          <a:lstStyle/>
          <a:p>
            <a:fld id="{285086E0-7531-4433-AB93-458599473907}"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26</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Information Extraction System</a:t>
            </a:r>
            <a:endParaRPr lang="en-IN" dirty="0"/>
          </a:p>
        </p:txBody>
      </p:sp>
      <p:sp>
        <p:nvSpPr>
          <p:cNvPr id="7" name="Content Placeholder 6"/>
          <p:cNvSpPr>
            <a:spLocks noGrp="1"/>
          </p:cNvSpPr>
          <p:nvPr>
            <p:ph idx="1"/>
          </p:nvPr>
        </p:nvSpPr>
        <p:spPr/>
        <p:txBody>
          <a:bodyPr>
            <a:normAutofit/>
          </a:bodyPr>
          <a:lstStyle/>
          <a:p>
            <a:r>
              <a:rPr lang="en-US" dirty="0" smtClean="0"/>
              <a:t>basic task </a:t>
            </a:r>
          </a:p>
          <a:p>
            <a:pPr lvl="1"/>
            <a:r>
              <a:rPr lang="en-US" dirty="0" smtClean="0"/>
              <a:t>look for co-occurrence of words corresponding to each topic word bag and in each tweet text</a:t>
            </a:r>
          </a:p>
          <a:p>
            <a:r>
              <a:rPr lang="en-US" dirty="0" smtClean="0"/>
              <a:t>objective </a:t>
            </a:r>
          </a:p>
          <a:p>
            <a:pPr lvl="1"/>
            <a:r>
              <a:rPr lang="en-US" dirty="0" smtClean="0"/>
              <a:t>assign a relevance score to each tweet text corresponding to each topic</a:t>
            </a:r>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27</a:t>
            </a:fld>
            <a:endParaRPr lang="en-US"/>
          </a:p>
        </p:txBody>
      </p:sp>
      <p:sp>
        <p:nvSpPr>
          <p:cNvPr id="6" name="Date Placeholder 5"/>
          <p:cNvSpPr>
            <a:spLocks noGrp="1"/>
          </p:cNvSpPr>
          <p:nvPr>
            <p:ph type="dt" sz="half" idx="10"/>
          </p:nvPr>
        </p:nvSpPr>
        <p:spPr/>
        <p:txBody>
          <a:bodyPr/>
          <a:lstStyle/>
          <a:p>
            <a:fld id="{9495AD87-6D34-4387-AAA5-BD7C26631B98}" type="datetime4">
              <a:rPr lang="en-US" smtClean="0"/>
              <a:pPr/>
              <a:t>December 8, 2016</a:t>
            </a:fld>
            <a:endParaRPr lang="en-US"/>
          </a:p>
        </p:txBody>
      </p:sp>
      <p:sp>
        <p:nvSpPr>
          <p:cNvPr id="8" name="Footer Placeholder 7"/>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08888"/>
          </a:xfrm>
        </p:spPr>
        <p:txBody>
          <a:bodyPr>
            <a:normAutofit/>
          </a:bodyPr>
          <a:lstStyle/>
          <a:p>
            <a:r>
              <a:rPr lang="en-US" dirty="0" smtClean="0"/>
              <a:t>Information Extraction System</a:t>
            </a:r>
            <a:endParaRPr lang="en-IN" dirty="0"/>
          </a:p>
        </p:txBody>
      </p:sp>
      <p:sp>
        <p:nvSpPr>
          <p:cNvPr id="7" name="Content Placeholder 6"/>
          <p:cNvSpPr>
            <a:spLocks noGrp="1"/>
          </p:cNvSpPr>
          <p:nvPr>
            <p:ph idx="1"/>
          </p:nvPr>
        </p:nvSpPr>
        <p:spPr/>
        <p:txBody>
          <a:bodyPr>
            <a:normAutofit fontScale="92500"/>
          </a:bodyPr>
          <a:lstStyle/>
          <a:p>
            <a:r>
              <a:rPr lang="en-US" dirty="0" smtClean="0"/>
              <a:t>Each topic word bag converted to a vector of 200 dimensions using the Word2Vec package with w2v.twitter.200d.txt as the model file.</a:t>
            </a:r>
          </a:p>
          <a:p>
            <a:r>
              <a:rPr lang="en-US" dirty="0" smtClean="0"/>
              <a:t> Each tweet text converted to a vector of 200 dimensions</a:t>
            </a:r>
          </a:p>
          <a:p>
            <a:r>
              <a:rPr lang="en-US" dirty="0" smtClean="0"/>
              <a:t>Word2Vec </a:t>
            </a:r>
          </a:p>
          <a:p>
            <a:pPr lvl="1"/>
            <a:r>
              <a:rPr lang="en-US" dirty="0" smtClean="0"/>
              <a:t>two-layer neural net that processes text</a:t>
            </a:r>
          </a:p>
          <a:p>
            <a:pPr lvl="1"/>
            <a:r>
              <a:rPr lang="en-US" dirty="0" smtClean="0"/>
              <a:t>input is a text corpus and output is a set of vectors: feature vectors for  words in that corpus</a:t>
            </a:r>
          </a:p>
          <a:p>
            <a:pPr lvl="1"/>
            <a:r>
              <a:rPr lang="en-US" dirty="0" smtClean="0"/>
              <a:t>while Word2Vec  is not a deep neural network, it turns text into a numerical form that deep nets can understand</a:t>
            </a:r>
            <a:endParaRPr lang="en-US" dirty="0"/>
          </a:p>
        </p:txBody>
      </p:sp>
      <p:sp>
        <p:nvSpPr>
          <p:cNvPr id="4" name="Date Placeholder 3"/>
          <p:cNvSpPr>
            <a:spLocks noGrp="1"/>
          </p:cNvSpPr>
          <p:nvPr>
            <p:ph type="dt" sz="half" idx="10"/>
          </p:nvPr>
        </p:nvSpPr>
        <p:spPr/>
        <p:txBody>
          <a:bodyPr/>
          <a:lstStyle/>
          <a:p>
            <a:fld id="{A7BA4820-4345-4E0C-A16B-FA356014A873}"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28</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Correlation Distance</a:t>
            </a:r>
            <a:endParaRPr lang="en-IN" dirty="0"/>
          </a:p>
        </p:txBody>
      </p:sp>
      <p:sp>
        <p:nvSpPr>
          <p:cNvPr id="7" name="Content Placeholder 6"/>
          <p:cNvSpPr>
            <a:spLocks noGrp="1"/>
          </p:cNvSpPr>
          <p:nvPr>
            <p:ph idx="1"/>
          </p:nvPr>
        </p:nvSpPr>
        <p:spPr/>
        <p:txBody>
          <a:bodyPr>
            <a:normAutofit/>
          </a:bodyPr>
          <a:lstStyle/>
          <a:p>
            <a:r>
              <a:rPr lang="en-US" dirty="0" smtClean="0"/>
              <a:t>correlation distance between each tweet vector and each topic word bag vector  computed</a:t>
            </a:r>
          </a:p>
          <a:p>
            <a:r>
              <a:rPr lang="en-US" dirty="0" smtClean="0"/>
              <a:t>The </a:t>
            </a:r>
            <a:r>
              <a:rPr lang="en-US" i="1" dirty="0" smtClean="0"/>
              <a:t>correlation</a:t>
            </a:r>
            <a:r>
              <a:rPr lang="en-US" dirty="0" smtClean="0"/>
              <a:t> </a:t>
            </a:r>
            <a:r>
              <a:rPr lang="en-US" i="1" dirty="0" smtClean="0"/>
              <a:t>distance</a:t>
            </a:r>
            <a:r>
              <a:rPr lang="en-US" dirty="0" smtClean="0"/>
              <a:t> (</a:t>
            </a:r>
            <a:r>
              <a:rPr lang="en-US" dirty="0" err="1" smtClean="0"/>
              <a:t>dCor</a:t>
            </a:r>
            <a:r>
              <a:rPr lang="en-US" dirty="0" smtClean="0"/>
              <a:t>(</a:t>
            </a:r>
            <a:r>
              <a:rPr lang="en-US" i="1" dirty="0" err="1" smtClean="0"/>
              <a:t>u,v</a:t>
            </a:r>
            <a:r>
              <a:rPr lang="en-US" dirty="0" smtClean="0"/>
              <a:t>)) between two one dimensional vectors </a:t>
            </a:r>
            <a:r>
              <a:rPr lang="en-US" i="1" dirty="0" smtClean="0"/>
              <a:t>u</a:t>
            </a:r>
            <a:r>
              <a:rPr lang="en-US" dirty="0" smtClean="0"/>
              <a:t> and </a:t>
            </a:r>
            <a:r>
              <a:rPr lang="en-US" i="1" dirty="0" smtClean="0"/>
              <a:t>v</a:t>
            </a:r>
          </a:p>
          <a:p>
            <a:pPr lvl="1"/>
            <a:r>
              <a:rPr lang="en-US" dirty="0" err="1" smtClean="0"/>
              <a:t>dCor</a:t>
            </a:r>
            <a:r>
              <a:rPr lang="en-US" dirty="0" smtClean="0"/>
              <a:t>(</a:t>
            </a:r>
            <a:r>
              <a:rPr lang="en-US" i="1" dirty="0" err="1" smtClean="0"/>
              <a:t>u,v</a:t>
            </a:r>
            <a:r>
              <a:rPr lang="en-US" dirty="0" smtClean="0"/>
              <a:t>) = </a:t>
            </a:r>
            <a:r>
              <a:rPr lang="en-US" dirty="0" err="1" smtClean="0"/>
              <a:t>dCov</a:t>
            </a:r>
            <a:r>
              <a:rPr lang="en-US" dirty="0" smtClean="0"/>
              <a:t>(</a:t>
            </a:r>
            <a:r>
              <a:rPr lang="en-US" i="1" dirty="0" err="1" smtClean="0"/>
              <a:t>u,v</a:t>
            </a:r>
            <a:r>
              <a:rPr lang="en-US" dirty="0" smtClean="0"/>
              <a:t>) / SQRT(</a:t>
            </a:r>
            <a:r>
              <a:rPr lang="en-US" dirty="0" err="1" smtClean="0"/>
              <a:t>dVar</a:t>
            </a:r>
            <a:r>
              <a:rPr lang="en-US" dirty="0" smtClean="0"/>
              <a:t>(</a:t>
            </a:r>
            <a:r>
              <a:rPr lang="en-US" i="1" dirty="0" smtClean="0"/>
              <a:t>u</a:t>
            </a:r>
            <a:r>
              <a:rPr lang="en-US" dirty="0" smtClean="0"/>
              <a:t>)*</a:t>
            </a:r>
            <a:r>
              <a:rPr lang="en-US" dirty="0" err="1" smtClean="0"/>
              <a:t>dVar</a:t>
            </a:r>
            <a:r>
              <a:rPr lang="en-US" dirty="0" smtClean="0"/>
              <a:t>(</a:t>
            </a:r>
            <a:r>
              <a:rPr lang="en-US" i="1" dirty="0" smtClean="0"/>
              <a:t>v</a:t>
            </a:r>
            <a:r>
              <a:rPr lang="en-US" dirty="0" smtClean="0"/>
              <a:t>))     </a:t>
            </a:r>
          </a:p>
          <a:p>
            <a:pPr lvl="2"/>
            <a:r>
              <a:rPr lang="en-US" dirty="0" err="1" smtClean="0"/>
              <a:t>dCov</a:t>
            </a:r>
            <a:r>
              <a:rPr lang="en-US" dirty="0" smtClean="0"/>
              <a:t>(</a:t>
            </a:r>
            <a:r>
              <a:rPr lang="en-US" i="1" dirty="0" err="1" smtClean="0"/>
              <a:t>u,v</a:t>
            </a:r>
            <a:r>
              <a:rPr lang="en-US" dirty="0" smtClean="0"/>
              <a:t>)  - the distance covariance of the two vectors </a:t>
            </a:r>
            <a:endParaRPr lang="en-US" i="1" dirty="0" smtClean="0"/>
          </a:p>
          <a:p>
            <a:pPr lvl="2"/>
            <a:r>
              <a:rPr lang="en-US" dirty="0" err="1" smtClean="0"/>
              <a:t>dVar</a:t>
            </a:r>
            <a:r>
              <a:rPr lang="en-US" dirty="0" smtClean="0"/>
              <a:t>(</a:t>
            </a:r>
            <a:r>
              <a:rPr lang="en-US" i="1" dirty="0" smtClean="0"/>
              <a:t>u</a:t>
            </a:r>
            <a:r>
              <a:rPr lang="en-US" dirty="0" smtClean="0"/>
              <a:t>), </a:t>
            </a:r>
            <a:r>
              <a:rPr lang="en-US" dirty="0" err="1" smtClean="0"/>
              <a:t>dVar</a:t>
            </a:r>
            <a:r>
              <a:rPr lang="en-US" dirty="0" smtClean="0"/>
              <a:t>(</a:t>
            </a:r>
            <a:r>
              <a:rPr lang="en-US" i="1" dirty="0" smtClean="0"/>
              <a:t>v</a:t>
            </a:r>
            <a:r>
              <a:rPr lang="en-US" dirty="0" smtClean="0"/>
              <a:t>) - the distance variances of the two vectors</a:t>
            </a:r>
          </a:p>
          <a:p>
            <a:r>
              <a:rPr lang="en-US" dirty="0" smtClean="0"/>
              <a:t> The distance values are computed as (1-coorrelation distance) in the </a:t>
            </a:r>
            <a:r>
              <a:rPr lang="en-US" i="1" dirty="0" err="1" smtClean="0"/>
              <a:t>scipy</a:t>
            </a:r>
            <a:r>
              <a:rPr lang="en-US" dirty="0" smtClean="0"/>
              <a:t> package spatial distance module</a:t>
            </a:r>
          </a:p>
          <a:p>
            <a:endParaRPr lang="en-US" dirty="0"/>
          </a:p>
        </p:txBody>
      </p:sp>
      <p:sp>
        <p:nvSpPr>
          <p:cNvPr id="4" name="Date Placeholder 3"/>
          <p:cNvSpPr>
            <a:spLocks noGrp="1"/>
          </p:cNvSpPr>
          <p:nvPr>
            <p:ph type="dt" sz="half" idx="10"/>
          </p:nvPr>
        </p:nvSpPr>
        <p:spPr/>
        <p:txBody>
          <a:bodyPr/>
          <a:lstStyle/>
          <a:p>
            <a:fld id="{B6624F02-08A5-4F2E-BA34-4962A46AB353}"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29</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2016 Microblog Track</a:t>
            </a:r>
            <a:endParaRPr lang="en-IN" dirty="0"/>
          </a:p>
        </p:txBody>
      </p:sp>
      <p:sp>
        <p:nvSpPr>
          <p:cNvPr id="3" name="Content Placeholder 2"/>
          <p:cNvSpPr>
            <a:spLocks noGrp="1"/>
          </p:cNvSpPr>
          <p:nvPr>
            <p:ph idx="1"/>
          </p:nvPr>
        </p:nvSpPr>
        <p:spPr/>
        <p:txBody>
          <a:bodyPr>
            <a:normAutofit lnSpcReduction="10000"/>
          </a:bodyPr>
          <a:lstStyle/>
          <a:p>
            <a:r>
              <a:rPr lang="en-IN" dirty="0" smtClean="0"/>
              <a:t>Tweet Ids of a total of </a:t>
            </a:r>
            <a:r>
              <a:rPr lang="en-IN" dirty="0" smtClean="0"/>
              <a:t>50,068</a:t>
            </a:r>
            <a:r>
              <a:rPr lang="en-IN" dirty="0" smtClean="0"/>
              <a:t> </a:t>
            </a:r>
            <a:r>
              <a:rPr lang="en-IN" dirty="0" smtClean="0"/>
              <a:t>tweets posted during the Nepal earthquake in April 2015</a:t>
            </a:r>
          </a:p>
          <a:p>
            <a:r>
              <a:rPr lang="en-US" dirty="0" smtClean="0"/>
              <a:t>The tweets downloaded via the Tweeter API using the Python Script provided</a:t>
            </a:r>
            <a:endParaRPr lang="en-IN" dirty="0" smtClean="0"/>
          </a:p>
          <a:p>
            <a:r>
              <a:rPr lang="en-IN" dirty="0" smtClean="0"/>
              <a:t>a set of 7 topics in TREC format.</a:t>
            </a:r>
          </a:p>
          <a:p>
            <a:pPr lvl="1"/>
            <a:r>
              <a:rPr lang="en-US" dirty="0" smtClean="0"/>
              <a:t>identifier number</a:t>
            </a:r>
          </a:p>
          <a:p>
            <a:pPr lvl="1"/>
            <a:r>
              <a:rPr lang="en-US" dirty="0" smtClean="0"/>
              <a:t>title</a:t>
            </a:r>
          </a:p>
          <a:p>
            <a:pPr lvl="1"/>
            <a:r>
              <a:rPr lang="en-US" dirty="0" smtClean="0"/>
              <a:t>description</a:t>
            </a:r>
          </a:p>
          <a:p>
            <a:pPr lvl="1"/>
            <a:r>
              <a:rPr lang="en-US" dirty="0" smtClean="0"/>
              <a:t>more detailed narrative which describes the types of tweets that would be considered relevant for the topic</a:t>
            </a:r>
            <a:endParaRPr lang="en-IN" dirty="0" smtClean="0"/>
          </a:p>
          <a:p>
            <a:pPr marL="274320" lvl="1" indent="-274320">
              <a:buClr>
                <a:schemeClr val="accent3"/>
              </a:buClr>
              <a:buSzPct val="95000"/>
            </a:pPr>
            <a:r>
              <a:rPr lang="en-US" dirty="0" smtClean="0"/>
              <a:t>Task</a:t>
            </a:r>
            <a:r>
              <a:rPr lang="en-IN" dirty="0" smtClean="0"/>
              <a:t> - to extract all tweets relevant to each topic</a:t>
            </a:r>
          </a:p>
        </p:txBody>
      </p:sp>
      <p:sp>
        <p:nvSpPr>
          <p:cNvPr id="4" name="Date Placeholder 3"/>
          <p:cNvSpPr>
            <a:spLocks noGrp="1"/>
          </p:cNvSpPr>
          <p:nvPr>
            <p:ph type="dt" sz="half" idx="10"/>
          </p:nvPr>
        </p:nvSpPr>
        <p:spPr/>
        <p:txBody>
          <a:bodyPr/>
          <a:lstStyle/>
          <a:p>
            <a:fld id="{797BCFB4-8A47-4CC7-BA7B-81C36DF9EE05}"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Tweet Text Relevance Score</a:t>
            </a:r>
            <a:endParaRPr lang="en-US" dirty="0"/>
          </a:p>
        </p:txBody>
      </p:sp>
      <p:sp>
        <p:nvSpPr>
          <p:cNvPr id="3" name="Date Placeholder 2"/>
          <p:cNvSpPr>
            <a:spLocks noGrp="1"/>
          </p:cNvSpPr>
          <p:nvPr>
            <p:ph type="dt" sz="half" idx="10"/>
          </p:nvPr>
        </p:nvSpPr>
        <p:spPr/>
        <p:txBody>
          <a:bodyPr/>
          <a:lstStyle/>
          <a:p>
            <a:fld id="{33E28DFE-C456-4C75-88C2-FD691046A705}" type="datetime4">
              <a:rPr lang="en-US" smtClean="0"/>
              <a:pPr/>
              <a:t>December 8, 2016</a:t>
            </a:fld>
            <a:endParaRPr lang="en-US"/>
          </a:p>
        </p:txBody>
      </p:sp>
      <p:sp>
        <p:nvSpPr>
          <p:cNvPr id="4" name="Footer Placeholder 3"/>
          <p:cNvSpPr>
            <a:spLocks noGrp="1"/>
          </p:cNvSpPr>
          <p:nvPr>
            <p:ph type="ftr" sz="quarter" idx="11"/>
          </p:nvPr>
        </p:nvSpPr>
        <p:spPr/>
        <p:txBody>
          <a:bodyPr/>
          <a:lstStyle/>
          <a:p>
            <a:r>
              <a:rPr lang="en-US" smtClean="0"/>
              <a:t>FIRE 2016 MICROBLOG TRACK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30</a:t>
            </a:fld>
            <a:endParaRPr lang="en-US"/>
          </a:p>
        </p:txBody>
      </p:sp>
      <p:sp>
        <p:nvSpPr>
          <p:cNvPr id="6" name="TextBox 5"/>
          <p:cNvSpPr txBox="1"/>
          <p:nvPr/>
        </p:nvSpPr>
        <p:spPr>
          <a:xfrm>
            <a:off x="609600" y="1905000"/>
            <a:ext cx="7924800" cy="492443"/>
          </a:xfrm>
          <a:prstGeom prst="rect">
            <a:avLst/>
          </a:prstGeom>
          <a:noFill/>
          <a:ln>
            <a:solidFill>
              <a:schemeClr val="tx1"/>
            </a:solidFill>
          </a:ln>
        </p:spPr>
        <p:txBody>
          <a:bodyPr wrap="square" rtlCol="0">
            <a:spAutoFit/>
          </a:bodyPr>
          <a:lstStyle/>
          <a:p>
            <a:r>
              <a:rPr lang="en-US" sz="2600" dirty="0" smtClean="0"/>
              <a:t>FMT1  592315161282678784 0.86846966104</a:t>
            </a:r>
            <a:endParaRPr lang="en-US" sz="2600" dirty="0"/>
          </a:p>
        </p:txBody>
      </p:sp>
      <p:sp>
        <p:nvSpPr>
          <p:cNvPr id="8" name="TextBox 7"/>
          <p:cNvSpPr txBox="1"/>
          <p:nvPr/>
        </p:nvSpPr>
        <p:spPr>
          <a:xfrm>
            <a:off x="685800" y="2438400"/>
            <a:ext cx="7467600" cy="1292662"/>
          </a:xfrm>
          <a:prstGeom prst="rect">
            <a:avLst/>
          </a:prstGeom>
          <a:noFill/>
          <a:ln>
            <a:solidFill>
              <a:schemeClr val="tx1"/>
            </a:solidFill>
          </a:ln>
        </p:spPr>
        <p:txBody>
          <a:bodyPr wrap="square" rtlCol="0">
            <a:spAutoFit/>
          </a:bodyPr>
          <a:lstStyle/>
          <a:p>
            <a:r>
              <a:rPr lang="en-US" sz="2600" dirty="0" smtClean="0"/>
              <a:t>#</a:t>
            </a:r>
            <a:r>
              <a:rPr lang="en-US" sz="2600" dirty="0" err="1" smtClean="0"/>
              <a:t>ArtofLiving</a:t>
            </a:r>
            <a:r>
              <a:rPr lang="en-US" sz="2600" dirty="0" smtClean="0"/>
              <a:t> Nepal Centre providing shelter to 100's of </a:t>
            </a:r>
            <a:r>
              <a:rPr lang="en-US" sz="2600" dirty="0" err="1" smtClean="0"/>
              <a:t>ppl</a:t>
            </a:r>
            <a:r>
              <a:rPr lang="en-US" sz="2600" dirty="0" smtClean="0"/>
              <a:t>. Volunteers providing food and water  #</a:t>
            </a:r>
            <a:r>
              <a:rPr lang="en-US" sz="2600" dirty="0" err="1" smtClean="0"/>
              <a:t>NepalEarthquakeRelief</a:t>
            </a:r>
            <a:endParaRPr lang="en-US" sz="2600" dirty="0"/>
          </a:p>
        </p:txBody>
      </p:sp>
      <p:sp>
        <p:nvSpPr>
          <p:cNvPr id="9" name="TextBox 8"/>
          <p:cNvSpPr txBox="1"/>
          <p:nvPr/>
        </p:nvSpPr>
        <p:spPr>
          <a:xfrm>
            <a:off x="533400" y="3962400"/>
            <a:ext cx="8077200" cy="1292662"/>
          </a:xfrm>
          <a:prstGeom prst="rect">
            <a:avLst/>
          </a:prstGeom>
          <a:noFill/>
          <a:ln>
            <a:solidFill>
              <a:schemeClr val="tx1"/>
            </a:solidFill>
          </a:ln>
        </p:spPr>
        <p:txBody>
          <a:bodyPr wrap="square" rtlCol="0">
            <a:spAutoFit/>
          </a:bodyPr>
          <a:lstStyle/>
          <a:p>
            <a:pPr marL="0" lvl="1"/>
            <a:r>
              <a:rPr lang="en-US" sz="2600" dirty="0" smtClean="0"/>
              <a:t>correlation distance computed by the spatial distance module = 1 – actual correlation distance </a:t>
            </a:r>
          </a:p>
          <a:p>
            <a:pPr marL="0" lvl="1"/>
            <a:r>
              <a:rPr lang="en-US" sz="2600" dirty="0" smtClean="0"/>
              <a:t>	   = 0.86846966104</a:t>
            </a:r>
            <a:endParaRPr lang="en-US" sz="2600" dirty="0"/>
          </a:p>
        </p:txBody>
      </p:sp>
      <p:sp>
        <p:nvSpPr>
          <p:cNvPr id="10" name="TextBox 9"/>
          <p:cNvSpPr txBox="1"/>
          <p:nvPr/>
        </p:nvSpPr>
        <p:spPr>
          <a:xfrm>
            <a:off x="838200" y="5410200"/>
            <a:ext cx="7391400" cy="892552"/>
          </a:xfrm>
          <a:prstGeom prst="rect">
            <a:avLst/>
          </a:prstGeom>
          <a:noFill/>
          <a:ln>
            <a:solidFill>
              <a:schemeClr val="tx1"/>
            </a:solidFill>
          </a:ln>
        </p:spPr>
        <p:txBody>
          <a:bodyPr wrap="square" rtlCol="0">
            <a:spAutoFit/>
          </a:bodyPr>
          <a:lstStyle/>
          <a:p>
            <a:r>
              <a:rPr lang="en-US" sz="2600" dirty="0" smtClean="0"/>
              <a:t>relevance score = actual correlation distance</a:t>
            </a:r>
          </a:p>
          <a:p>
            <a:r>
              <a:rPr lang="en-US" sz="2600" dirty="0" smtClean="0"/>
              <a:t>                           = 0.13153033896</a:t>
            </a:r>
            <a:endParaRPr lang="en-US" sz="26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Tweet Text Relevance Score</a:t>
            </a:r>
            <a:endParaRPr lang="en-US" dirty="0"/>
          </a:p>
        </p:txBody>
      </p:sp>
      <p:sp>
        <p:nvSpPr>
          <p:cNvPr id="3" name="Date Placeholder 2"/>
          <p:cNvSpPr>
            <a:spLocks noGrp="1"/>
          </p:cNvSpPr>
          <p:nvPr>
            <p:ph type="dt" sz="half" idx="10"/>
          </p:nvPr>
        </p:nvSpPr>
        <p:spPr/>
        <p:txBody>
          <a:bodyPr/>
          <a:lstStyle/>
          <a:p>
            <a:fld id="{33E28DFE-C456-4C75-88C2-FD691046A705}" type="datetime4">
              <a:rPr lang="en-US" smtClean="0"/>
              <a:pPr/>
              <a:t>December 8, 2016</a:t>
            </a:fld>
            <a:endParaRPr lang="en-US"/>
          </a:p>
        </p:txBody>
      </p:sp>
      <p:sp>
        <p:nvSpPr>
          <p:cNvPr id="4" name="Footer Placeholder 3"/>
          <p:cNvSpPr>
            <a:spLocks noGrp="1"/>
          </p:cNvSpPr>
          <p:nvPr>
            <p:ph type="ftr" sz="quarter" idx="11"/>
          </p:nvPr>
        </p:nvSpPr>
        <p:spPr/>
        <p:txBody>
          <a:bodyPr/>
          <a:lstStyle/>
          <a:p>
            <a:r>
              <a:rPr lang="en-US" smtClean="0"/>
              <a:t>FIRE 2016 MICROBLOG TRACK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31</a:t>
            </a:fld>
            <a:endParaRPr lang="en-US"/>
          </a:p>
        </p:txBody>
      </p:sp>
      <p:sp>
        <p:nvSpPr>
          <p:cNvPr id="6" name="TextBox 5"/>
          <p:cNvSpPr txBox="1"/>
          <p:nvPr/>
        </p:nvSpPr>
        <p:spPr>
          <a:xfrm>
            <a:off x="533400" y="1981200"/>
            <a:ext cx="7772400" cy="1969770"/>
          </a:xfrm>
          <a:prstGeom prst="rect">
            <a:avLst/>
          </a:prstGeom>
          <a:noFill/>
          <a:ln>
            <a:solidFill>
              <a:schemeClr val="tx1"/>
            </a:solidFill>
          </a:ln>
        </p:spPr>
        <p:txBody>
          <a:bodyPr wrap="square" rtlCol="0">
            <a:spAutoFit/>
          </a:bodyPr>
          <a:lstStyle/>
          <a:p>
            <a:pPr>
              <a:buFont typeface="Arial" pitchFamily="34" charset="0"/>
              <a:buChar char="•"/>
            </a:pPr>
            <a:r>
              <a:rPr lang="en-US" sz="2600" dirty="0" smtClean="0"/>
              <a:t>Tweet more relevant to the corresponding Topic</a:t>
            </a:r>
          </a:p>
          <a:p>
            <a:pPr lvl="1">
              <a:buFont typeface="Arial" pitchFamily="34" charset="0"/>
              <a:buChar char="•"/>
            </a:pPr>
            <a:r>
              <a:rPr lang="en-US" sz="2600" dirty="0" smtClean="0"/>
              <a:t>Relevance score will have a lower value </a:t>
            </a:r>
          </a:p>
          <a:p>
            <a:pPr>
              <a:buFont typeface="Arial" pitchFamily="34" charset="0"/>
              <a:buChar char="•"/>
            </a:pPr>
            <a:r>
              <a:rPr lang="en-US" sz="2600" dirty="0" smtClean="0"/>
              <a:t>Tweet less relevant to the corresponding Topic</a:t>
            </a:r>
          </a:p>
          <a:p>
            <a:pPr lvl="1">
              <a:buFont typeface="Arial" pitchFamily="34" charset="0"/>
              <a:buChar char="•"/>
            </a:pPr>
            <a:r>
              <a:rPr lang="en-US" sz="2600" dirty="0" smtClean="0"/>
              <a:t>Relevance score will have a higher value</a:t>
            </a:r>
          </a:p>
          <a:p>
            <a:endParaRPr lang="en-US" dirty="0"/>
          </a:p>
        </p:txBody>
      </p:sp>
      <p:sp>
        <p:nvSpPr>
          <p:cNvPr id="7" name="TextBox 6"/>
          <p:cNvSpPr txBox="1"/>
          <p:nvPr/>
        </p:nvSpPr>
        <p:spPr>
          <a:xfrm>
            <a:off x="533400" y="4419600"/>
            <a:ext cx="7772400" cy="1292662"/>
          </a:xfrm>
          <a:prstGeom prst="rect">
            <a:avLst/>
          </a:prstGeom>
          <a:noFill/>
          <a:ln>
            <a:solidFill>
              <a:schemeClr val="tx1"/>
            </a:solidFill>
          </a:ln>
        </p:spPr>
        <p:txBody>
          <a:bodyPr wrap="square" rtlCol="0">
            <a:spAutoFit/>
          </a:bodyPr>
          <a:lstStyle/>
          <a:p>
            <a:r>
              <a:rPr lang="en-US" sz="2600" dirty="0" smtClean="0"/>
              <a:t>final relevance score = 1 – relevance score</a:t>
            </a:r>
          </a:p>
          <a:p>
            <a:r>
              <a:rPr lang="en-US" sz="2600" dirty="0" smtClean="0"/>
              <a:t>			  = 1 – 0.13153033896</a:t>
            </a:r>
          </a:p>
          <a:p>
            <a:r>
              <a:rPr lang="en-US" sz="2600" dirty="0" smtClean="0"/>
              <a:t>			  = 0.86846966104</a:t>
            </a:r>
            <a:endParaRPr lang="en-US" sz="26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Tweet Text Relevance Score</a:t>
            </a:r>
            <a:endParaRPr lang="en-US" dirty="0"/>
          </a:p>
        </p:txBody>
      </p:sp>
      <p:sp>
        <p:nvSpPr>
          <p:cNvPr id="3" name="Content Placeholder 2"/>
          <p:cNvSpPr>
            <a:spLocks noGrp="1"/>
          </p:cNvSpPr>
          <p:nvPr>
            <p:ph idx="1"/>
          </p:nvPr>
        </p:nvSpPr>
        <p:spPr/>
        <p:txBody>
          <a:bodyPr>
            <a:noAutofit/>
          </a:bodyPr>
          <a:lstStyle/>
          <a:p>
            <a:pPr>
              <a:buNone/>
            </a:pPr>
            <a:endParaRPr lang="en-US" sz="2400" dirty="0" smtClean="0"/>
          </a:p>
          <a:p>
            <a:r>
              <a:rPr lang="en-US" sz="2400" dirty="0" smtClean="0"/>
              <a:t>For topics 1-4 and 7, relevance score of each tweet text corresponding to each topic </a:t>
            </a:r>
          </a:p>
          <a:p>
            <a:pPr lvl="1"/>
            <a:r>
              <a:rPr lang="en-US" dirty="0" smtClean="0"/>
              <a:t>relevance score = actual correlation distance </a:t>
            </a:r>
          </a:p>
          <a:p>
            <a:pPr lvl="1"/>
            <a:r>
              <a:rPr lang="en-US" dirty="0" smtClean="0"/>
              <a:t>final relevance score = 1- relevance score	</a:t>
            </a:r>
            <a:endParaRPr lang="en-US" sz="2400" dirty="0" smtClean="0"/>
          </a:p>
        </p:txBody>
      </p:sp>
      <p:sp>
        <p:nvSpPr>
          <p:cNvPr id="4" name="Date Placeholder 3"/>
          <p:cNvSpPr>
            <a:spLocks noGrp="1"/>
          </p:cNvSpPr>
          <p:nvPr>
            <p:ph type="dt" sz="half" idx="10"/>
          </p:nvPr>
        </p:nvSpPr>
        <p:spPr/>
        <p:txBody>
          <a:bodyPr/>
          <a:lstStyle/>
          <a:p>
            <a:fld id="{E6EEE0E5-1E9A-41DE-8BDB-353F859D7652}"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32</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Tweet Text Relevance Score</a:t>
            </a:r>
            <a:endParaRPr lang="en-US" dirty="0"/>
          </a:p>
        </p:txBody>
      </p:sp>
      <p:sp>
        <p:nvSpPr>
          <p:cNvPr id="3" name="Date Placeholder 2"/>
          <p:cNvSpPr>
            <a:spLocks noGrp="1"/>
          </p:cNvSpPr>
          <p:nvPr>
            <p:ph type="dt" sz="half" idx="10"/>
          </p:nvPr>
        </p:nvSpPr>
        <p:spPr/>
        <p:txBody>
          <a:bodyPr/>
          <a:lstStyle/>
          <a:p>
            <a:fld id="{33E28DFE-C456-4C75-88C2-FD691046A705}" type="datetime4">
              <a:rPr lang="en-US" smtClean="0"/>
              <a:pPr/>
              <a:t>December 8, 2016</a:t>
            </a:fld>
            <a:endParaRPr lang="en-US"/>
          </a:p>
        </p:txBody>
      </p:sp>
      <p:sp>
        <p:nvSpPr>
          <p:cNvPr id="4" name="Footer Placeholder 3"/>
          <p:cNvSpPr>
            <a:spLocks noGrp="1"/>
          </p:cNvSpPr>
          <p:nvPr>
            <p:ph type="ftr" sz="quarter" idx="11"/>
          </p:nvPr>
        </p:nvSpPr>
        <p:spPr/>
        <p:txBody>
          <a:bodyPr/>
          <a:lstStyle/>
          <a:p>
            <a:r>
              <a:rPr lang="en-US" smtClean="0"/>
              <a:t>FIRE 2016 MICROBLOG TRACK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33</a:t>
            </a:fld>
            <a:endParaRPr lang="en-US"/>
          </a:p>
        </p:txBody>
      </p:sp>
      <p:sp>
        <p:nvSpPr>
          <p:cNvPr id="6" name="TextBox 5"/>
          <p:cNvSpPr txBox="1"/>
          <p:nvPr/>
        </p:nvSpPr>
        <p:spPr>
          <a:xfrm>
            <a:off x="457200" y="2209800"/>
            <a:ext cx="8153400" cy="492443"/>
          </a:xfrm>
          <a:prstGeom prst="rect">
            <a:avLst/>
          </a:prstGeom>
          <a:noFill/>
          <a:ln>
            <a:solidFill>
              <a:schemeClr val="tx1"/>
            </a:solidFill>
          </a:ln>
        </p:spPr>
        <p:txBody>
          <a:bodyPr wrap="square" rtlCol="0">
            <a:spAutoFit/>
          </a:bodyPr>
          <a:lstStyle/>
          <a:p>
            <a:r>
              <a:rPr lang="fr-FR" sz="2600" dirty="0" smtClean="0"/>
              <a:t>FMT2  592181723967926274  0.897744280814</a:t>
            </a:r>
            <a:endParaRPr lang="en-US" sz="2600" dirty="0"/>
          </a:p>
        </p:txBody>
      </p:sp>
      <p:sp>
        <p:nvSpPr>
          <p:cNvPr id="7" name="TextBox 6"/>
          <p:cNvSpPr txBox="1"/>
          <p:nvPr/>
        </p:nvSpPr>
        <p:spPr>
          <a:xfrm>
            <a:off x="533400" y="2743200"/>
            <a:ext cx="7467600" cy="1292662"/>
          </a:xfrm>
          <a:prstGeom prst="rect">
            <a:avLst/>
          </a:prstGeom>
          <a:noFill/>
          <a:ln>
            <a:solidFill>
              <a:schemeClr val="tx1"/>
            </a:solidFill>
          </a:ln>
        </p:spPr>
        <p:txBody>
          <a:bodyPr wrap="square" rtlCol="0">
            <a:spAutoFit/>
          </a:bodyPr>
          <a:lstStyle/>
          <a:p>
            <a:r>
              <a:rPr lang="en-US" sz="2600" dirty="0" smtClean="0"/>
              <a:t>Nepal doesn't need money, but needs special forces with equipment, water, tents, medicines directly to victims.  #</a:t>
            </a:r>
            <a:r>
              <a:rPr lang="en-US" sz="2600" dirty="0" err="1" smtClean="0"/>
              <a:t>nepalquake</a:t>
            </a:r>
            <a:endParaRPr lang="en-US" sz="2600" dirty="0"/>
          </a:p>
        </p:txBody>
      </p:sp>
      <p:sp>
        <p:nvSpPr>
          <p:cNvPr id="8" name="TextBox 7"/>
          <p:cNvSpPr txBox="1"/>
          <p:nvPr/>
        </p:nvSpPr>
        <p:spPr>
          <a:xfrm>
            <a:off x="609600" y="4114800"/>
            <a:ext cx="7391400" cy="492443"/>
          </a:xfrm>
          <a:prstGeom prst="rect">
            <a:avLst/>
          </a:prstGeom>
          <a:noFill/>
          <a:ln>
            <a:solidFill>
              <a:schemeClr val="tx1"/>
            </a:solidFill>
          </a:ln>
        </p:spPr>
        <p:txBody>
          <a:bodyPr wrap="square" rtlCol="0">
            <a:spAutoFit/>
          </a:bodyPr>
          <a:lstStyle/>
          <a:p>
            <a:r>
              <a:rPr lang="fr-FR" sz="2600" dirty="0" smtClean="0"/>
              <a:t>FMT3  592373593394323459  0.858407207723</a:t>
            </a:r>
            <a:endParaRPr lang="en-US" sz="2600" dirty="0"/>
          </a:p>
        </p:txBody>
      </p:sp>
      <p:sp>
        <p:nvSpPr>
          <p:cNvPr id="9" name="TextBox 8"/>
          <p:cNvSpPr txBox="1"/>
          <p:nvPr/>
        </p:nvSpPr>
        <p:spPr>
          <a:xfrm>
            <a:off x="609600" y="4800600"/>
            <a:ext cx="7315200" cy="1292662"/>
          </a:xfrm>
          <a:prstGeom prst="rect">
            <a:avLst/>
          </a:prstGeom>
          <a:noFill/>
          <a:ln>
            <a:solidFill>
              <a:schemeClr val="tx1"/>
            </a:solidFill>
          </a:ln>
        </p:spPr>
        <p:txBody>
          <a:bodyPr wrap="square" rtlCol="0">
            <a:spAutoFit/>
          </a:bodyPr>
          <a:lstStyle/>
          <a:p>
            <a:r>
              <a:rPr lang="en-US" sz="2600" dirty="0" smtClean="0"/>
              <a:t>#Nepal's hospitals are overwhelmed so UNICEF has delivered drugs, medical and surgical equipment and emergency tents</a:t>
            </a:r>
            <a:endParaRPr lang="en-US" sz="26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Tweet Text Relevance Score</a:t>
            </a:r>
            <a:endParaRPr lang="en-US" dirty="0"/>
          </a:p>
        </p:txBody>
      </p:sp>
      <p:sp>
        <p:nvSpPr>
          <p:cNvPr id="3" name="Date Placeholder 2"/>
          <p:cNvSpPr>
            <a:spLocks noGrp="1"/>
          </p:cNvSpPr>
          <p:nvPr>
            <p:ph type="dt" sz="half" idx="10"/>
          </p:nvPr>
        </p:nvSpPr>
        <p:spPr/>
        <p:txBody>
          <a:bodyPr/>
          <a:lstStyle/>
          <a:p>
            <a:fld id="{33E28DFE-C456-4C75-88C2-FD691046A705}" type="datetime4">
              <a:rPr lang="en-US" smtClean="0"/>
              <a:pPr/>
              <a:t>December 8, 2016</a:t>
            </a:fld>
            <a:endParaRPr lang="en-US"/>
          </a:p>
        </p:txBody>
      </p:sp>
      <p:sp>
        <p:nvSpPr>
          <p:cNvPr id="4" name="Footer Placeholder 3"/>
          <p:cNvSpPr>
            <a:spLocks noGrp="1"/>
          </p:cNvSpPr>
          <p:nvPr>
            <p:ph type="ftr" sz="quarter" idx="11"/>
          </p:nvPr>
        </p:nvSpPr>
        <p:spPr/>
        <p:txBody>
          <a:bodyPr/>
          <a:lstStyle/>
          <a:p>
            <a:r>
              <a:rPr lang="en-US" smtClean="0"/>
              <a:t>FIRE 2016 MICROBLOG TRACK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34</a:t>
            </a:fld>
            <a:endParaRPr lang="en-US"/>
          </a:p>
        </p:txBody>
      </p:sp>
      <p:sp>
        <p:nvSpPr>
          <p:cNvPr id="6" name="TextBox 5"/>
          <p:cNvSpPr txBox="1"/>
          <p:nvPr/>
        </p:nvSpPr>
        <p:spPr>
          <a:xfrm>
            <a:off x="457200" y="2209800"/>
            <a:ext cx="8153400" cy="492443"/>
          </a:xfrm>
          <a:prstGeom prst="rect">
            <a:avLst/>
          </a:prstGeom>
          <a:noFill/>
          <a:ln>
            <a:solidFill>
              <a:schemeClr val="tx1"/>
            </a:solidFill>
          </a:ln>
        </p:spPr>
        <p:txBody>
          <a:bodyPr wrap="square" rtlCol="0">
            <a:spAutoFit/>
          </a:bodyPr>
          <a:lstStyle/>
          <a:p>
            <a:r>
              <a:rPr lang="fr-FR" sz="2600" dirty="0" smtClean="0"/>
              <a:t>FMT4 592281143434608640 0.883727567232</a:t>
            </a:r>
            <a:endParaRPr lang="en-US" sz="2600" dirty="0"/>
          </a:p>
        </p:txBody>
      </p:sp>
      <p:sp>
        <p:nvSpPr>
          <p:cNvPr id="7" name="TextBox 6"/>
          <p:cNvSpPr txBox="1"/>
          <p:nvPr/>
        </p:nvSpPr>
        <p:spPr>
          <a:xfrm>
            <a:off x="533400" y="2743200"/>
            <a:ext cx="7467600" cy="1292662"/>
          </a:xfrm>
          <a:prstGeom prst="rect">
            <a:avLst/>
          </a:prstGeom>
          <a:noFill/>
          <a:ln>
            <a:solidFill>
              <a:schemeClr val="tx1"/>
            </a:solidFill>
          </a:ln>
        </p:spPr>
        <p:txBody>
          <a:bodyPr wrap="square" rtlCol="0">
            <a:spAutoFit/>
          </a:bodyPr>
          <a:lstStyle/>
          <a:p>
            <a:r>
              <a:rPr lang="en-US" sz="2600" dirty="0" smtClean="0"/>
              <a:t>Teaching Hospital, Kathmandu Medical Hospital and many others urgently need blood. </a:t>
            </a:r>
            <a:r>
              <a:rPr lang="en-US" sz="2600" dirty="0" err="1" smtClean="0"/>
              <a:t>Plz</a:t>
            </a:r>
            <a:r>
              <a:rPr lang="en-US" sz="2600" dirty="0" smtClean="0"/>
              <a:t> donate.  #</a:t>
            </a:r>
            <a:r>
              <a:rPr lang="en-US" sz="2600" dirty="0" err="1" smtClean="0"/>
              <a:t>donateblood</a:t>
            </a:r>
            <a:r>
              <a:rPr lang="en-US" sz="2600" dirty="0" smtClean="0"/>
              <a:t>  #earthquake</a:t>
            </a:r>
            <a:endParaRPr lang="en-US" sz="2600" dirty="0"/>
          </a:p>
        </p:txBody>
      </p:sp>
      <p:sp>
        <p:nvSpPr>
          <p:cNvPr id="8" name="TextBox 7"/>
          <p:cNvSpPr txBox="1"/>
          <p:nvPr/>
        </p:nvSpPr>
        <p:spPr>
          <a:xfrm>
            <a:off x="609600" y="4114800"/>
            <a:ext cx="7391400" cy="492443"/>
          </a:xfrm>
          <a:prstGeom prst="rect">
            <a:avLst/>
          </a:prstGeom>
          <a:noFill/>
          <a:ln>
            <a:solidFill>
              <a:schemeClr val="tx1"/>
            </a:solidFill>
          </a:ln>
        </p:spPr>
        <p:txBody>
          <a:bodyPr wrap="square" rtlCol="0">
            <a:spAutoFit/>
          </a:bodyPr>
          <a:lstStyle/>
          <a:p>
            <a:r>
              <a:rPr lang="fr-FR" sz="2600" dirty="0" smtClean="0"/>
              <a:t>FMT7  593016981554601984  0.813850218413</a:t>
            </a:r>
            <a:endParaRPr lang="en-US" sz="2600" dirty="0"/>
          </a:p>
        </p:txBody>
      </p:sp>
      <p:sp>
        <p:nvSpPr>
          <p:cNvPr id="9" name="TextBox 8"/>
          <p:cNvSpPr txBox="1"/>
          <p:nvPr/>
        </p:nvSpPr>
        <p:spPr>
          <a:xfrm>
            <a:off x="609600" y="4800600"/>
            <a:ext cx="7315200" cy="892552"/>
          </a:xfrm>
          <a:prstGeom prst="rect">
            <a:avLst/>
          </a:prstGeom>
          <a:noFill/>
          <a:ln>
            <a:solidFill>
              <a:schemeClr val="tx1"/>
            </a:solidFill>
          </a:ln>
        </p:spPr>
        <p:txBody>
          <a:bodyPr wrap="square" rtlCol="0">
            <a:spAutoFit/>
          </a:bodyPr>
          <a:lstStyle/>
          <a:p>
            <a:r>
              <a:rPr lang="en-US" sz="2600" dirty="0" smtClean="0"/>
              <a:t>'Belt' Technology Helps Quickly Repair Earthquake-Damaged Buildings</a:t>
            </a:r>
            <a:endParaRPr lang="en-US" sz="26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Tweet Text Relevance Score</a:t>
            </a:r>
            <a:endParaRPr lang="en-IN" dirty="0"/>
          </a:p>
        </p:txBody>
      </p:sp>
      <p:sp>
        <p:nvSpPr>
          <p:cNvPr id="3" name="Content Placeholder 2"/>
          <p:cNvSpPr>
            <a:spLocks noGrp="1"/>
          </p:cNvSpPr>
          <p:nvPr>
            <p:ph idx="1"/>
          </p:nvPr>
        </p:nvSpPr>
        <p:spPr/>
        <p:txBody>
          <a:bodyPr>
            <a:normAutofit fontScale="92500"/>
          </a:bodyPr>
          <a:lstStyle/>
          <a:p>
            <a:r>
              <a:rPr lang="en-US" dirty="0" smtClean="0"/>
              <a:t>For topic 5</a:t>
            </a:r>
          </a:p>
          <a:p>
            <a:pPr lvl="1"/>
            <a:r>
              <a:rPr lang="en-US" dirty="0" smtClean="0"/>
              <a:t>relevance score = actual correlation distance + 0.5 (no location names in the tweet text or no geo locations in the tweet) </a:t>
            </a:r>
          </a:p>
          <a:p>
            <a:pPr lvl="1"/>
            <a:r>
              <a:rPr lang="en-US" dirty="0" smtClean="0"/>
              <a:t>relevance score = actual correlation distance + 0.05 (location names in the tweet text or geo locations in the tweet)            </a:t>
            </a:r>
          </a:p>
          <a:p>
            <a:r>
              <a:rPr lang="en-US" dirty="0" smtClean="0"/>
              <a:t>final relevance score = 1 – relevance score</a:t>
            </a:r>
          </a:p>
          <a:p>
            <a:r>
              <a:rPr lang="en-US" dirty="0" smtClean="0"/>
              <a:t>above scores of 0.5 or 0.05  considered heuristically</a:t>
            </a:r>
          </a:p>
          <a:p>
            <a:r>
              <a:rPr lang="en-US" dirty="0" smtClean="0"/>
              <a:t>Tweets with location names  or  geo locations are considered relevant to topic 5 provided other conditions are satisfied.</a:t>
            </a:r>
          </a:p>
        </p:txBody>
      </p:sp>
      <p:sp>
        <p:nvSpPr>
          <p:cNvPr id="4" name="Date Placeholder 3"/>
          <p:cNvSpPr>
            <a:spLocks noGrp="1"/>
          </p:cNvSpPr>
          <p:nvPr>
            <p:ph type="dt" sz="half" idx="10"/>
          </p:nvPr>
        </p:nvSpPr>
        <p:spPr/>
        <p:txBody>
          <a:bodyPr/>
          <a:lstStyle/>
          <a:p>
            <a:fld id="{26C07111-3DC7-4A90-90BF-05BA8C6BA195}"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35</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Tweet Text Relevance Score</a:t>
            </a:r>
            <a:endParaRPr lang="en-IN" dirty="0"/>
          </a:p>
        </p:txBody>
      </p:sp>
      <p:sp>
        <p:nvSpPr>
          <p:cNvPr id="3" name="Content Placeholder 2"/>
          <p:cNvSpPr>
            <a:spLocks noGrp="1"/>
          </p:cNvSpPr>
          <p:nvPr>
            <p:ph idx="1"/>
          </p:nvPr>
        </p:nvSpPr>
        <p:spPr/>
        <p:txBody>
          <a:bodyPr>
            <a:normAutofit/>
          </a:bodyPr>
          <a:lstStyle/>
          <a:p>
            <a:r>
              <a:rPr lang="en-US" dirty="0" smtClean="0"/>
              <a:t>Final relevance scores for tweets with location names in the tweet text or geo locations</a:t>
            </a:r>
          </a:p>
          <a:p>
            <a:pPr lvl="1"/>
            <a:r>
              <a:rPr lang="en-US" dirty="0" smtClean="0"/>
              <a:t>higher with respect to other Topic 5 relevant tweets.</a:t>
            </a:r>
          </a:p>
          <a:p>
            <a:r>
              <a:rPr lang="en-US" dirty="0" smtClean="0"/>
              <a:t>Final relevance scores for tweets with no location names in the tweet text or no geo locations </a:t>
            </a:r>
          </a:p>
          <a:p>
            <a:pPr lvl="1"/>
            <a:r>
              <a:rPr lang="en-US" dirty="0" smtClean="0"/>
              <a:t>small with respect to other Topic 5 relevant tweets. </a:t>
            </a:r>
          </a:p>
          <a:p>
            <a:r>
              <a:rPr lang="en-US" dirty="0" smtClean="0"/>
              <a:t>Tweet texts with no location names or geo locations not completely rejected </a:t>
            </a:r>
          </a:p>
          <a:p>
            <a:pPr lvl="1"/>
            <a:r>
              <a:rPr lang="en-US" dirty="0" smtClean="0"/>
              <a:t>the named entity identification process may have missed such names.</a:t>
            </a:r>
          </a:p>
        </p:txBody>
      </p:sp>
      <p:sp>
        <p:nvSpPr>
          <p:cNvPr id="4" name="Date Placeholder 3"/>
          <p:cNvSpPr>
            <a:spLocks noGrp="1"/>
          </p:cNvSpPr>
          <p:nvPr>
            <p:ph type="dt" sz="half" idx="10"/>
          </p:nvPr>
        </p:nvSpPr>
        <p:spPr/>
        <p:txBody>
          <a:bodyPr/>
          <a:lstStyle/>
          <a:p>
            <a:fld id="{C4A0E7C5-3ADF-4B7E-9F37-4539702FA53A}"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36</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05800" cy="1143000"/>
          </a:xfrm>
        </p:spPr>
        <p:txBody>
          <a:bodyPr/>
          <a:lstStyle/>
          <a:p>
            <a:r>
              <a:rPr lang="en-US" dirty="0" smtClean="0"/>
              <a:t>Tweet Text Relevance Score</a:t>
            </a:r>
            <a:endParaRPr lang="en-US" dirty="0"/>
          </a:p>
        </p:txBody>
      </p:sp>
      <p:sp>
        <p:nvSpPr>
          <p:cNvPr id="3" name="Date Placeholder 2"/>
          <p:cNvSpPr>
            <a:spLocks noGrp="1"/>
          </p:cNvSpPr>
          <p:nvPr>
            <p:ph type="dt" sz="half" idx="10"/>
          </p:nvPr>
        </p:nvSpPr>
        <p:spPr/>
        <p:txBody>
          <a:bodyPr/>
          <a:lstStyle/>
          <a:p>
            <a:fld id="{33E28DFE-C456-4C75-88C2-FD691046A705}" type="datetime4">
              <a:rPr lang="en-US" smtClean="0"/>
              <a:pPr/>
              <a:t>December 8, 2016</a:t>
            </a:fld>
            <a:endParaRPr lang="en-US"/>
          </a:p>
        </p:txBody>
      </p:sp>
      <p:sp>
        <p:nvSpPr>
          <p:cNvPr id="4" name="Footer Placeholder 3"/>
          <p:cNvSpPr>
            <a:spLocks noGrp="1"/>
          </p:cNvSpPr>
          <p:nvPr>
            <p:ph type="ftr" sz="quarter" idx="11"/>
          </p:nvPr>
        </p:nvSpPr>
        <p:spPr/>
        <p:txBody>
          <a:bodyPr/>
          <a:lstStyle/>
          <a:p>
            <a:r>
              <a:rPr lang="en-US" smtClean="0"/>
              <a:t>FIRE 2016 MICROBLOG TRACK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37</a:t>
            </a:fld>
            <a:endParaRPr lang="en-US"/>
          </a:p>
        </p:txBody>
      </p:sp>
      <p:sp>
        <p:nvSpPr>
          <p:cNvPr id="6" name="TextBox 5"/>
          <p:cNvSpPr txBox="1"/>
          <p:nvPr/>
        </p:nvSpPr>
        <p:spPr>
          <a:xfrm>
            <a:off x="609600" y="1143000"/>
            <a:ext cx="7924800" cy="492443"/>
          </a:xfrm>
          <a:prstGeom prst="rect">
            <a:avLst/>
          </a:prstGeom>
          <a:noFill/>
          <a:ln>
            <a:solidFill>
              <a:schemeClr val="tx1"/>
            </a:solidFill>
          </a:ln>
        </p:spPr>
        <p:txBody>
          <a:bodyPr wrap="square" rtlCol="0">
            <a:spAutoFit/>
          </a:bodyPr>
          <a:lstStyle/>
          <a:p>
            <a:r>
              <a:rPr lang="fr-FR" sz="2600" dirty="0" smtClean="0"/>
              <a:t>FMT5 592567175136677889  0.855254674391</a:t>
            </a:r>
            <a:endParaRPr lang="en-US" sz="2600" dirty="0"/>
          </a:p>
        </p:txBody>
      </p:sp>
      <p:sp>
        <p:nvSpPr>
          <p:cNvPr id="8" name="TextBox 7"/>
          <p:cNvSpPr txBox="1"/>
          <p:nvPr/>
        </p:nvSpPr>
        <p:spPr>
          <a:xfrm>
            <a:off x="609600" y="1752600"/>
            <a:ext cx="7467600" cy="1292662"/>
          </a:xfrm>
          <a:prstGeom prst="rect">
            <a:avLst/>
          </a:prstGeom>
          <a:noFill/>
          <a:ln>
            <a:solidFill>
              <a:schemeClr val="tx1"/>
            </a:solidFill>
          </a:ln>
        </p:spPr>
        <p:txBody>
          <a:bodyPr wrap="square" rtlCol="0">
            <a:spAutoFit/>
          </a:bodyPr>
          <a:lstStyle/>
          <a:p>
            <a:r>
              <a:rPr lang="en-US" sz="2600" dirty="0" smtClean="0"/>
              <a:t>Canada pledges assistance to provide the  #earthquake affected with access to food, drinking water, shelter, health, hygiene</a:t>
            </a:r>
            <a:endParaRPr lang="en-US" sz="2600" dirty="0"/>
          </a:p>
        </p:txBody>
      </p:sp>
      <p:sp>
        <p:nvSpPr>
          <p:cNvPr id="9" name="TextBox 8"/>
          <p:cNvSpPr txBox="1"/>
          <p:nvPr/>
        </p:nvSpPr>
        <p:spPr>
          <a:xfrm>
            <a:off x="609600" y="3124200"/>
            <a:ext cx="8077200" cy="1292662"/>
          </a:xfrm>
          <a:prstGeom prst="rect">
            <a:avLst/>
          </a:prstGeom>
          <a:noFill/>
          <a:ln>
            <a:solidFill>
              <a:schemeClr val="tx1"/>
            </a:solidFill>
          </a:ln>
        </p:spPr>
        <p:txBody>
          <a:bodyPr wrap="square" rtlCol="0">
            <a:spAutoFit/>
          </a:bodyPr>
          <a:lstStyle/>
          <a:p>
            <a:pPr marL="0" lvl="1"/>
            <a:r>
              <a:rPr lang="en-US" sz="2600" dirty="0" smtClean="0"/>
              <a:t>correlation distance computed by the spatial distance module = 1 – actual correlation distance </a:t>
            </a:r>
          </a:p>
          <a:p>
            <a:pPr marL="0" lvl="1"/>
            <a:r>
              <a:rPr lang="en-US" sz="2600" dirty="0" smtClean="0"/>
              <a:t>	   = </a:t>
            </a:r>
            <a:r>
              <a:rPr lang="fr-FR" sz="2600" dirty="0" smtClean="0"/>
              <a:t>0.90525467439</a:t>
            </a:r>
            <a:endParaRPr lang="en-US" sz="2600" dirty="0"/>
          </a:p>
        </p:txBody>
      </p:sp>
      <p:sp>
        <p:nvSpPr>
          <p:cNvPr id="10" name="TextBox 9"/>
          <p:cNvSpPr txBox="1"/>
          <p:nvPr/>
        </p:nvSpPr>
        <p:spPr>
          <a:xfrm>
            <a:off x="609600" y="4495800"/>
            <a:ext cx="7391400" cy="1292662"/>
          </a:xfrm>
          <a:prstGeom prst="rect">
            <a:avLst/>
          </a:prstGeom>
          <a:noFill/>
          <a:ln>
            <a:solidFill>
              <a:schemeClr val="tx1"/>
            </a:solidFill>
          </a:ln>
        </p:spPr>
        <p:txBody>
          <a:bodyPr wrap="square" rtlCol="0">
            <a:spAutoFit/>
          </a:bodyPr>
          <a:lstStyle/>
          <a:p>
            <a:r>
              <a:rPr lang="en-US" sz="2600" dirty="0" smtClean="0"/>
              <a:t>relevance score = actual correlation distance + 0.05</a:t>
            </a:r>
          </a:p>
          <a:p>
            <a:r>
              <a:rPr lang="en-US" sz="2600" dirty="0" smtClean="0"/>
              <a:t>                           =0.09474532561 + 0.05 </a:t>
            </a:r>
          </a:p>
          <a:p>
            <a:r>
              <a:rPr lang="en-US" sz="2600" dirty="0" smtClean="0"/>
              <a:t>		     = 0.14474532561</a:t>
            </a:r>
            <a:endParaRPr lang="en-US" sz="2600" dirty="0"/>
          </a:p>
        </p:txBody>
      </p:sp>
      <p:sp>
        <p:nvSpPr>
          <p:cNvPr id="11" name="TextBox 10"/>
          <p:cNvSpPr txBox="1"/>
          <p:nvPr/>
        </p:nvSpPr>
        <p:spPr>
          <a:xfrm>
            <a:off x="609600" y="5965448"/>
            <a:ext cx="7467600" cy="430887"/>
          </a:xfrm>
          <a:prstGeom prst="rect">
            <a:avLst/>
          </a:prstGeom>
          <a:noFill/>
          <a:ln>
            <a:solidFill>
              <a:schemeClr val="tx1"/>
            </a:solidFill>
          </a:ln>
        </p:spPr>
        <p:txBody>
          <a:bodyPr wrap="square" rtlCol="0">
            <a:spAutoFit/>
          </a:bodyPr>
          <a:lstStyle/>
          <a:p>
            <a:r>
              <a:rPr lang="en-US" sz="2200" dirty="0" smtClean="0"/>
              <a:t>final relevance score = 1 – relevance score = 0.855254674391</a:t>
            </a:r>
            <a:endParaRPr lang="en-US" sz="22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Tweet Text Relevance Score</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For topic 6</a:t>
            </a:r>
          </a:p>
          <a:p>
            <a:pPr lvl="1"/>
            <a:r>
              <a:rPr lang="en-US" dirty="0" smtClean="0"/>
              <a:t>relevance score = actual correlation distance + 0.5 (no organization names in the tweet text)                                 </a:t>
            </a:r>
          </a:p>
          <a:p>
            <a:pPr lvl="1"/>
            <a:r>
              <a:rPr lang="en-US" dirty="0" smtClean="0"/>
              <a:t>relevance score = actual correlation distance + 0.05 (organization names in the tweet text)                                                         </a:t>
            </a:r>
          </a:p>
          <a:p>
            <a:r>
              <a:rPr lang="en-US" dirty="0" smtClean="0"/>
              <a:t>final relevance score = 1 – relevance score</a:t>
            </a:r>
          </a:p>
          <a:p>
            <a:r>
              <a:rPr lang="en-US" dirty="0" smtClean="0"/>
              <a:t>above scores of 0.5 or 0.05 considered heuristically. </a:t>
            </a:r>
          </a:p>
          <a:p>
            <a:r>
              <a:rPr lang="en-US" dirty="0" smtClean="0"/>
              <a:t>Tweets with specific NGOs or Government Organization names are considered relevant to topic 6 provided other conditions are satisfied.</a:t>
            </a:r>
          </a:p>
          <a:p>
            <a:pPr>
              <a:buNone/>
            </a:pPr>
            <a:r>
              <a:rPr lang="en-IN" dirty="0" smtClean="0"/>
              <a:t> </a:t>
            </a:r>
          </a:p>
          <a:p>
            <a:endParaRPr lang="en-IN" dirty="0"/>
          </a:p>
        </p:txBody>
      </p:sp>
      <p:sp>
        <p:nvSpPr>
          <p:cNvPr id="4" name="Date Placeholder 3"/>
          <p:cNvSpPr>
            <a:spLocks noGrp="1"/>
          </p:cNvSpPr>
          <p:nvPr>
            <p:ph type="dt" sz="half" idx="10"/>
          </p:nvPr>
        </p:nvSpPr>
        <p:spPr/>
        <p:txBody>
          <a:bodyPr/>
          <a:lstStyle/>
          <a:p>
            <a:fld id="{F2B36A64-C52A-43AF-93A6-38920A6DA597}"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38</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Tweet Text Relevance Score</a:t>
            </a:r>
            <a:endParaRPr lang="en-IN" dirty="0"/>
          </a:p>
        </p:txBody>
      </p:sp>
      <p:sp>
        <p:nvSpPr>
          <p:cNvPr id="3" name="Content Placeholder 2"/>
          <p:cNvSpPr>
            <a:spLocks noGrp="1"/>
          </p:cNvSpPr>
          <p:nvPr>
            <p:ph idx="1"/>
          </p:nvPr>
        </p:nvSpPr>
        <p:spPr/>
        <p:txBody>
          <a:bodyPr>
            <a:normAutofit/>
          </a:bodyPr>
          <a:lstStyle/>
          <a:p>
            <a:r>
              <a:rPr lang="en-US" dirty="0" smtClean="0"/>
              <a:t>Final relevance scores for tweets with organization names in the tweet text</a:t>
            </a:r>
          </a:p>
          <a:p>
            <a:pPr lvl="1"/>
            <a:r>
              <a:rPr lang="en-US" dirty="0" smtClean="0"/>
              <a:t>higher with respect to other Topic 6 tweets.</a:t>
            </a:r>
          </a:p>
          <a:p>
            <a:r>
              <a:rPr lang="en-US" dirty="0" smtClean="0"/>
              <a:t>Final relevance scores for tweets with no organization names in the tweet text </a:t>
            </a:r>
          </a:p>
          <a:p>
            <a:pPr lvl="1"/>
            <a:r>
              <a:rPr lang="en-US" dirty="0" smtClean="0"/>
              <a:t>small with respect to other Topic 6 relevant tweets. </a:t>
            </a:r>
          </a:p>
          <a:p>
            <a:r>
              <a:rPr lang="en-US" dirty="0" smtClean="0"/>
              <a:t>Tweet texts with no organization names not completely rejected</a:t>
            </a:r>
          </a:p>
          <a:p>
            <a:r>
              <a:rPr lang="en-US" dirty="0" smtClean="0"/>
              <a:t>the named entity identification process may have missed such names</a:t>
            </a:r>
          </a:p>
          <a:p>
            <a:pPr>
              <a:buNone/>
            </a:pPr>
            <a:endParaRPr lang="en-IN" dirty="0"/>
          </a:p>
        </p:txBody>
      </p:sp>
      <p:sp>
        <p:nvSpPr>
          <p:cNvPr id="4" name="Date Placeholder 3"/>
          <p:cNvSpPr>
            <a:spLocks noGrp="1"/>
          </p:cNvSpPr>
          <p:nvPr>
            <p:ph type="dt" sz="half" idx="10"/>
          </p:nvPr>
        </p:nvSpPr>
        <p:spPr/>
        <p:txBody>
          <a:bodyPr/>
          <a:lstStyle/>
          <a:p>
            <a:fld id="{D5B234DC-F50C-486A-8FB7-8FA46AF0E688}"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39</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Seven Topics</a:t>
            </a:r>
            <a:endParaRPr lang="en-US" dirty="0"/>
          </a:p>
        </p:txBody>
      </p:sp>
      <p:graphicFrame>
        <p:nvGraphicFramePr>
          <p:cNvPr id="4" name="Content Placeholder 3"/>
          <p:cNvGraphicFramePr>
            <a:graphicFrameLocks noGrp="1"/>
          </p:cNvGraphicFramePr>
          <p:nvPr>
            <p:ph idx="1"/>
          </p:nvPr>
        </p:nvGraphicFramePr>
        <p:xfrm>
          <a:off x="457200" y="2057401"/>
          <a:ext cx="8229600" cy="4429760"/>
        </p:xfrm>
        <a:graphic>
          <a:graphicData uri="http://schemas.openxmlformats.org/drawingml/2006/table">
            <a:tbl>
              <a:tblPr firstRow="1" bandRow="1">
                <a:tableStyleId>{5C22544A-7EE6-4342-B048-85BDC9FD1C3A}</a:tableStyleId>
              </a:tblPr>
              <a:tblGrid>
                <a:gridCol w="4114800"/>
                <a:gridCol w="4114800"/>
              </a:tblGrid>
              <a:tr h="751840">
                <a:tc>
                  <a:txBody>
                    <a:bodyPr/>
                    <a:lstStyle/>
                    <a:p>
                      <a:pPr algn="ctr"/>
                      <a:r>
                        <a:rPr lang="en-US" dirty="0" smtClean="0"/>
                        <a:t>Topic Id</a:t>
                      </a:r>
                      <a:endParaRPr lang="en-US" dirty="0"/>
                    </a:p>
                  </a:txBody>
                  <a:tcPr/>
                </a:tc>
                <a:tc>
                  <a:txBody>
                    <a:bodyPr/>
                    <a:lstStyle/>
                    <a:p>
                      <a:pPr algn="ctr"/>
                      <a:r>
                        <a:rPr lang="en-US" dirty="0" smtClean="0"/>
                        <a:t>Topic Description</a:t>
                      </a:r>
                      <a:endParaRPr lang="en-US" dirty="0"/>
                    </a:p>
                  </a:txBody>
                  <a:tcPr/>
                </a:tc>
              </a:tr>
              <a:tr h="370840">
                <a:tc>
                  <a:txBody>
                    <a:bodyPr/>
                    <a:lstStyle/>
                    <a:p>
                      <a:pPr algn="ctr"/>
                      <a:r>
                        <a:rPr lang="en-US" dirty="0" smtClean="0"/>
                        <a:t>FMT1</a:t>
                      </a:r>
                      <a:endParaRPr lang="en-US" dirty="0"/>
                    </a:p>
                  </a:txBody>
                  <a:tcPr/>
                </a:tc>
                <a:tc>
                  <a:txBody>
                    <a:bodyPr/>
                    <a:lstStyle/>
                    <a:p>
                      <a:pPr algn="l"/>
                      <a:r>
                        <a:rPr lang="en-US" dirty="0" smtClean="0"/>
                        <a:t>what resources are available</a:t>
                      </a:r>
                      <a:endParaRPr lang="en-US" dirty="0"/>
                    </a:p>
                  </a:txBody>
                  <a:tcPr/>
                </a:tc>
              </a:tr>
              <a:tr h="370840">
                <a:tc>
                  <a:txBody>
                    <a:bodyPr/>
                    <a:lstStyle/>
                    <a:p>
                      <a:pPr algn="ctr"/>
                      <a:r>
                        <a:rPr lang="en-US" dirty="0" smtClean="0"/>
                        <a:t>FMT2</a:t>
                      </a:r>
                      <a:endParaRPr lang="en-US" dirty="0"/>
                    </a:p>
                  </a:txBody>
                  <a:tcPr/>
                </a:tc>
                <a:tc>
                  <a:txBody>
                    <a:bodyPr/>
                    <a:lstStyle/>
                    <a:p>
                      <a:pPr algn="l"/>
                      <a:r>
                        <a:rPr lang="en-US" dirty="0" smtClean="0"/>
                        <a:t>what resources are required </a:t>
                      </a:r>
                      <a:endParaRPr lang="en-US" dirty="0"/>
                    </a:p>
                  </a:txBody>
                  <a:tcPr/>
                </a:tc>
              </a:tr>
              <a:tr h="370840">
                <a:tc>
                  <a:txBody>
                    <a:bodyPr/>
                    <a:lstStyle/>
                    <a:p>
                      <a:pPr algn="ctr"/>
                      <a:r>
                        <a:rPr lang="en-US" dirty="0" smtClean="0"/>
                        <a:t>FMT3</a:t>
                      </a:r>
                      <a:endParaRPr lang="en-US" dirty="0"/>
                    </a:p>
                  </a:txBody>
                  <a:tcPr/>
                </a:tc>
                <a:tc>
                  <a:txBody>
                    <a:bodyPr/>
                    <a:lstStyle/>
                    <a:p>
                      <a:pPr algn="l"/>
                      <a:r>
                        <a:rPr lang="en-US" dirty="0" smtClean="0"/>
                        <a:t>what medical resources are available</a:t>
                      </a:r>
                      <a:endParaRPr lang="en-US" dirty="0"/>
                    </a:p>
                  </a:txBody>
                  <a:tcPr/>
                </a:tc>
              </a:tr>
              <a:tr h="370840">
                <a:tc>
                  <a:txBody>
                    <a:bodyPr/>
                    <a:lstStyle/>
                    <a:p>
                      <a:pPr algn="ctr"/>
                      <a:r>
                        <a:rPr lang="en-US" dirty="0" smtClean="0"/>
                        <a:t>FMT4</a:t>
                      </a:r>
                      <a:endParaRPr lang="en-US" dirty="0"/>
                    </a:p>
                  </a:txBody>
                  <a:tcPr/>
                </a:tc>
                <a:tc>
                  <a:txBody>
                    <a:bodyPr/>
                    <a:lstStyle/>
                    <a:p>
                      <a:pPr algn="l"/>
                      <a:r>
                        <a:rPr lang="en-US" dirty="0" smtClean="0"/>
                        <a:t> what medical resources are required</a:t>
                      </a:r>
                      <a:endParaRPr lang="en-US" dirty="0"/>
                    </a:p>
                  </a:txBody>
                  <a:tcPr/>
                </a:tc>
              </a:tr>
              <a:tr h="370840">
                <a:tc>
                  <a:txBody>
                    <a:bodyPr/>
                    <a:lstStyle/>
                    <a:p>
                      <a:pPr algn="ctr"/>
                      <a:r>
                        <a:rPr lang="en-US" b="1" dirty="0" smtClean="0">
                          <a:solidFill>
                            <a:srgbClr val="C00000"/>
                          </a:solidFill>
                        </a:rPr>
                        <a:t>FMT5</a:t>
                      </a:r>
                      <a:endParaRPr lang="en-US" b="1" dirty="0">
                        <a:solidFill>
                          <a:srgbClr val="C00000"/>
                        </a:solidFill>
                      </a:endParaRPr>
                    </a:p>
                  </a:txBody>
                  <a:tcPr/>
                </a:tc>
                <a:tc>
                  <a:txBody>
                    <a:bodyPr/>
                    <a:lstStyle/>
                    <a:p>
                      <a:pPr algn="l"/>
                      <a:r>
                        <a:rPr lang="en-US" b="1" dirty="0" smtClean="0">
                          <a:solidFill>
                            <a:srgbClr val="C00000"/>
                          </a:solidFill>
                        </a:rPr>
                        <a:t>what were the requirements / availability of resources at specified locations</a:t>
                      </a:r>
                      <a:endParaRPr lang="en-US" b="1" dirty="0">
                        <a:solidFill>
                          <a:srgbClr val="C00000"/>
                        </a:solidFill>
                      </a:endParaRPr>
                    </a:p>
                  </a:txBody>
                  <a:tcPr/>
                </a:tc>
              </a:tr>
              <a:tr h="370840">
                <a:tc>
                  <a:txBody>
                    <a:bodyPr/>
                    <a:lstStyle/>
                    <a:p>
                      <a:pPr algn="ctr"/>
                      <a:r>
                        <a:rPr lang="en-US" b="1" dirty="0" smtClean="0">
                          <a:solidFill>
                            <a:srgbClr val="C00000"/>
                          </a:solidFill>
                        </a:rPr>
                        <a:t>FMT6</a:t>
                      </a:r>
                      <a:endParaRPr lang="en-US" b="1" dirty="0">
                        <a:solidFill>
                          <a:srgbClr val="C00000"/>
                        </a:solidFill>
                      </a:endParaRPr>
                    </a:p>
                  </a:txBody>
                  <a:tcPr/>
                </a:tc>
                <a:tc>
                  <a:txBody>
                    <a:bodyPr/>
                    <a:lstStyle/>
                    <a:p>
                      <a:pPr algn="l"/>
                      <a:r>
                        <a:rPr lang="en-US" b="1" dirty="0" smtClean="0">
                          <a:solidFill>
                            <a:srgbClr val="C00000"/>
                          </a:solidFill>
                        </a:rPr>
                        <a:t> what were the activities of various NGOs / Government Organizations</a:t>
                      </a:r>
                      <a:endParaRPr lang="en-US" b="1" dirty="0">
                        <a:solidFill>
                          <a:srgbClr val="C00000"/>
                        </a:solidFill>
                      </a:endParaRPr>
                    </a:p>
                  </a:txBody>
                  <a:tcPr/>
                </a:tc>
              </a:tr>
              <a:tr h="370840">
                <a:tc>
                  <a:txBody>
                    <a:bodyPr/>
                    <a:lstStyle/>
                    <a:p>
                      <a:pPr algn="ctr"/>
                      <a:r>
                        <a:rPr lang="en-US" dirty="0" smtClean="0"/>
                        <a:t>FMT7</a:t>
                      </a:r>
                      <a:endParaRPr lang="en-US" dirty="0"/>
                    </a:p>
                  </a:txBody>
                  <a:tcPr/>
                </a:tc>
                <a:tc>
                  <a:txBody>
                    <a:bodyPr/>
                    <a:lstStyle/>
                    <a:p>
                      <a:pPr algn="l"/>
                      <a:r>
                        <a:rPr lang="en-US" dirty="0" smtClean="0"/>
                        <a:t>what infrastructure damage / restoration were being reported</a:t>
                      </a:r>
                      <a:endParaRPr lang="en-US" dirty="0"/>
                    </a:p>
                  </a:txBody>
                  <a:tcPr/>
                </a:tc>
              </a:tr>
            </a:tbl>
          </a:graphicData>
        </a:graphic>
      </p:graphicFrame>
      <p:sp>
        <p:nvSpPr>
          <p:cNvPr id="5" name="Date Placeholder 4"/>
          <p:cNvSpPr>
            <a:spLocks noGrp="1"/>
          </p:cNvSpPr>
          <p:nvPr>
            <p:ph type="dt" sz="half" idx="10"/>
          </p:nvPr>
        </p:nvSpPr>
        <p:spPr/>
        <p:txBody>
          <a:bodyPr/>
          <a:lstStyle/>
          <a:p>
            <a:fld id="{0CC7C734-0D14-4A4A-96B9-790244DA41CF}" type="datetime4">
              <a:rPr lang="en-US" smtClean="0"/>
              <a:pPr/>
              <a:t>December 8, 2016</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
        <p:nvSpPr>
          <p:cNvPr id="7" name="Footer Placeholder 6"/>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05800" cy="1143000"/>
          </a:xfrm>
        </p:spPr>
        <p:txBody>
          <a:bodyPr/>
          <a:lstStyle/>
          <a:p>
            <a:r>
              <a:rPr lang="en-US" dirty="0" smtClean="0"/>
              <a:t>Tweet Text Relevance Score</a:t>
            </a:r>
            <a:endParaRPr lang="en-US" dirty="0"/>
          </a:p>
        </p:txBody>
      </p:sp>
      <p:sp>
        <p:nvSpPr>
          <p:cNvPr id="3" name="Date Placeholder 2"/>
          <p:cNvSpPr>
            <a:spLocks noGrp="1"/>
          </p:cNvSpPr>
          <p:nvPr>
            <p:ph type="dt" sz="half" idx="10"/>
          </p:nvPr>
        </p:nvSpPr>
        <p:spPr/>
        <p:txBody>
          <a:bodyPr/>
          <a:lstStyle/>
          <a:p>
            <a:fld id="{33E28DFE-C456-4C75-88C2-FD691046A705}" type="datetime4">
              <a:rPr lang="en-US" smtClean="0"/>
              <a:pPr/>
              <a:t>December 8, 2016</a:t>
            </a:fld>
            <a:endParaRPr lang="en-US"/>
          </a:p>
        </p:txBody>
      </p:sp>
      <p:sp>
        <p:nvSpPr>
          <p:cNvPr id="4" name="Footer Placeholder 3"/>
          <p:cNvSpPr>
            <a:spLocks noGrp="1"/>
          </p:cNvSpPr>
          <p:nvPr>
            <p:ph type="ftr" sz="quarter" idx="11"/>
          </p:nvPr>
        </p:nvSpPr>
        <p:spPr/>
        <p:txBody>
          <a:bodyPr/>
          <a:lstStyle/>
          <a:p>
            <a:r>
              <a:rPr lang="en-US" smtClean="0"/>
              <a:t>FIRE 2016 MICROBLOG TRACK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40</a:t>
            </a:fld>
            <a:endParaRPr lang="en-US"/>
          </a:p>
        </p:txBody>
      </p:sp>
      <p:sp>
        <p:nvSpPr>
          <p:cNvPr id="6" name="TextBox 5"/>
          <p:cNvSpPr txBox="1"/>
          <p:nvPr/>
        </p:nvSpPr>
        <p:spPr>
          <a:xfrm>
            <a:off x="609600" y="1143000"/>
            <a:ext cx="7924800" cy="492443"/>
          </a:xfrm>
          <a:prstGeom prst="rect">
            <a:avLst/>
          </a:prstGeom>
          <a:noFill/>
          <a:ln>
            <a:solidFill>
              <a:schemeClr val="tx1"/>
            </a:solidFill>
          </a:ln>
        </p:spPr>
        <p:txBody>
          <a:bodyPr wrap="square" rtlCol="0">
            <a:spAutoFit/>
          </a:bodyPr>
          <a:lstStyle/>
          <a:p>
            <a:r>
              <a:rPr lang="fr-FR" sz="2600" dirty="0" smtClean="0"/>
              <a:t>FMT6 594927378800906240  0.808219921025</a:t>
            </a:r>
            <a:endParaRPr lang="en-US" sz="2600" dirty="0"/>
          </a:p>
        </p:txBody>
      </p:sp>
      <p:sp>
        <p:nvSpPr>
          <p:cNvPr id="8" name="TextBox 7"/>
          <p:cNvSpPr txBox="1"/>
          <p:nvPr/>
        </p:nvSpPr>
        <p:spPr>
          <a:xfrm>
            <a:off x="609600" y="1752600"/>
            <a:ext cx="7467600" cy="1292662"/>
          </a:xfrm>
          <a:prstGeom prst="rect">
            <a:avLst/>
          </a:prstGeom>
          <a:noFill/>
          <a:ln>
            <a:solidFill>
              <a:schemeClr val="tx1"/>
            </a:solidFill>
          </a:ln>
        </p:spPr>
        <p:txBody>
          <a:bodyPr wrap="square" rtlCol="0">
            <a:spAutoFit/>
          </a:bodyPr>
          <a:lstStyle/>
          <a:p>
            <a:r>
              <a:rPr lang="en-US" sz="2600" dirty="0" smtClean="0"/>
              <a:t>The Indian Army aren't doing it during the earthquake rescue operations but SSB regularly perform such actions in borders</a:t>
            </a:r>
            <a:endParaRPr lang="en-US" sz="2600" dirty="0"/>
          </a:p>
        </p:txBody>
      </p:sp>
      <p:sp>
        <p:nvSpPr>
          <p:cNvPr id="9" name="TextBox 8"/>
          <p:cNvSpPr txBox="1"/>
          <p:nvPr/>
        </p:nvSpPr>
        <p:spPr>
          <a:xfrm>
            <a:off x="609600" y="3124200"/>
            <a:ext cx="8077200" cy="1292662"/>
          </a:xfrm>
          <a:prstGeom prst="rect">
            <a:avLst/>
          </a:prstGeom>
          <a:noFill/>
          <a:ln>
            <a:solidFill>
              <a:schemeClr val="tx1"/>
            </a:solidFill>
          </a:ln>
        </p:spPr>
        <p:txBody>
          <a:bodyPr wrap="square" rtlCol="0">
            <a:spAutoFit/>
          </a:bodyPr>
          <a:lstStyle/>
          <a:p>
            <a:pPr marL="0" lvl="1"/>
            <a:r>
              <a:rPr lang="en-US" sz="2600" dirty="0" smtClean="0"/>
              <a:t>correlation distance computed by the spatial distance module = 1 – actual correlation distance </a:t>
            </a:r>
          </a:p>
          <a:p>
            <a:pPr marL="0" lvl="1"/>
            <a:r>
              <a:rPr lang="en-US" sz="2600" dirty="0" smtClean="0"/>
              <a:t>	   = </a:t>
            </a:r>
            <a:r>
              <a:rPr lang="fr-FR" sz="2600" dirty="0" smtClean="0"/>
              <a:t>0.858219921025</a:t>
            </a:r>
            <a:endParaRPr lang="en-US" sz="2600" dirty="0"/>
          </a:p>
        </p:txBody>
      </p:sp>
      <p:sp>
        <p:nvSpPr>
          <p:cNvPr id="10" name="TextBox 9"/>
          <p:cNvSpPr txBox="1"/>
          <p:nvPr/>
        </p:nvSpPr>
        <p:spPr>
          <a:xfrm>
            <a:off x="609600" y="4495800"/>
            <a:ext cx="7391400" cy="1292662"/>
          </a:xfrm>
          <a:prstGeom prst="rect">
            <a:avLst/>
          </a:prstGeom>
          <a:noFill/>
          <a:ln>
            <a:solidFill>
              <a:schemeClr val="tx1"/>
            </a:solidFill>
          </a:ln>
        </p:spPr>
        <p:txBody>
          <a:bodyPr wrap="square" rtlCol="0">
            <a:spAutoFit/>
          </a:bodyPr>
          <a:lstStyle/>
          <a:p>
            <a:r>
              <a:rPr lang="en-US" sz="2600" dirty="0" smtClean="0"/>
              <a:t>relevance score = actual correlation distance + 0.05</a:t>
            </a:r>
          </a:p>
          <a:p>
            <a:r>
              <a:rPr lang="en-US" sz="2600" dirty="0" smtClean="0"/>
              <a:t>                           = 0.141780078975 1 + 0.05 </a:t>
            </a:r>
          </a:p>
          <a:p>
            <a:r>
              <a:rPr lang="en-US" sz="2600" dirty="0" smtClean="0"/>
              <a:t>		     = 0.191780078975</a:t>
            </a:r>
            <a:endParaRPr lang="en-US" sz="2600" dirty="0"/>
          </a:p>
        </p:txBody>
      </p:sp>
      <p:sp>
        <p:nvSpPr>
          <p:cNvPr id="11" name="TextBox 10"/>
          <p:cNvSpPr txBox="1"/>
          <p:nvPr/>
        </p:nvSpPr>
        <p:spPr>
          <a:xfrm>
            <a:off x="609600" y="5965448"/>
            <a:ext cx="7467600" cy="461665"/>
          </a:xfrm>
          <a:prstGeom prst="rect">
            <a:avLst/>
          </a:prstGeom>
          <a:noFill/>
          <a:ln>
            <a:solidFill>
              <a:schemeClr val="tx1"/>
            </a:solidFill>
          </a:ln>
        </p:spPr>
        <p:txBody>
          <a:bodyPr wrap="square" rtlCol="0">
            <a:spAutoFit/>
          </a:bodyPr>
          <a:lstStyle/>
          <a:p>
            <a:r>
              <a:rPr lang="en-US" sz="2200" dirty="0" smtClean="0"/>
              <a:t>final relevance score = 1 – relevance score =</a:t>
            </a:r>
            <a:r>
              <a:rPr lang="fr-FR" sz="2400" dirty="0" smtClean="0"/>
              <a:t> 0.808219921025</a:t>
            </a:r>
            <a:endParaRPr lang="en-US" sz="22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OUTPUT</a:t>
            </a:r>
            <a:endParaRPr lang="en-IN" dirty="0"/>
          </a:p>
        </p:txBody>
      </p:sp>
      <p:sp>
        <p:nvSpPr>
          <p:cNvPr id="3" name="Content Placeholder 2"/>
          <p:cNvSpPr>
            <a:spLocks noGrp="1"/>
          </p:cNvSpPr>
          <p:nvPr>
            <p:ph idx="1"/>
          </p:nvPr>
        </p:nvSpPr>
        <p:spPr/>
        <p:txBody>
          <a:bodyPr>
            <a:normAutofit/>
          </a:bodyPr>
          <a:lstStyle/>
          <a:p>
            <a:r>
              <a:rPr lang="en-US" dirty="0" smtClean="0"/>
              <a:t>For each topic</a:t>
            </a:r>
          </a:p>
          <a:p>
            <a:pPr lvl="1"/>
            <a:r>
              <a:rPr lang="en-US" dirty="0" smtClean="0"/>
              <a:t>final relevance scores  of relevant tweets sorted</a:t>
            </a:r>
          </a:p>
          <a:p>
            <a:pPr lvl="1"/>
            <a:r>
              <a:rPr lang="en-US" dirty="0" smtClean="0"/>
              <a:t>tweet id and relevance score pair in descending order of final relevance score.</a:t>
            </a:r>
          </a:p>
          <a:p>
            <a:r>
              <a:rPr lang="en-US" dirty="0" smtClean="0"/>
              <a:t>Highly relevant tweets are placed high in the list</a:t>
            </a:r>
          </a:p>
          <a:p>
            <a:pPr>
              <a:buNone/>
            </a:pPr>
            <a:endParaRPr lang="en-IN" dirty="0"/>
          </a:p>
        </p:txBody>
      </p:sp>
      <p:sp>
        <p:nvSpPr>
          <p:cNvPr id="4" name="Date Placeholder 3"/>
          <p:cNvSpPr>
            <a:spLocks noGrp="1"/>
          </p:cNvSpPr>
          <p:nvPr>
            <p:ph type="dt" sz="half" idx="10"/>
          </p:nvPr>
        </p:nvSpPr>
        <p:spPr/>
        <p:txBody>
          <a:bodyPr/>
          <a:lstStyle/>
          <a:p>
            <a:fld id="{C2512BC5-F6FB-40BC-B3C7-A6361F76A897}"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41</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RESULTS</a:t>
            </a:r>
            <a:endParaRPr lang="en-IN" dirty="0"/>
          </a:p>
        </p:txBody>
      </p:sp>
      <p:sp>
        <p:nvSpPr>
          <p:cNvPr id="3" name="Content Placeholder 2"/>
          <p:cNvSpPr>
            <a:spLocks noGrp="1"/>
          </p:cNvSpPr>
          <p:nvPr>
            <p:ph idx="1"/>
          </p:nvPr>
        </p:nvSpPr>
        <p:spPr/>
        <p:txBody>
          <a:bodyPr/>
          <a:lstStyle/>
          <a:p>
            <a:r>
              <a:rPr lang="en-US" dirty="0" smtClean="0"/>
              <a:t>Precision improves if scrambled noisy words included the topic word bag vectors </a:t>
            </a:r>
          </a:p>
          <a:p>
            <a:endParaRPr lang="en-US" dirty="0" smtClean="0"/>
          </a:p>
        </p:txBody>
      </p:sp>
      <p:sp>
        <p:nvSpPr>
          <p:cNvPr id="4" name="Date Placeholder 3"/>
          <p:cNvSpPr>
            <a:spLocks noGrp="1"/>
          </p:cNvSpPr>
          <p:nvPr>
            <p:ph type="dt" sz="half" idx="10"/>
          </p:nvPr>
        </p:nvSpPr>
        <p:spPr/>
        <p:txBody>
          <a:bodyPr/>
          <a:lstStyle/>
          <a:p>
            <a:fld id="{F89283EE-CBDA-409D-84BE-EAC4497DD623}"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42</a:t>
            </a:fld>
            <a:endParaRPr lang="en-US"/>
          </a:p>
        </p:txBody>
      </p:sp>
      <p:graphicFrame>
        <p:nvGraphicFramePr>
          <p:cNvPr id="6" name="Table 5"/>
          <p:cNvGraphicFramePr>
            <a:graphicFrameLocks noGrp="1"/>
          </p:cNvGraphicFramePr>
          <p:nvPr/>
        </p:nvGraphicFramePr>
        <p:xfrm>
          <a:off x="1524000" y="3810000"/>
          <a:ext cx="6096000" cy="185420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endParaRPr lang="en-US" dirty="0"/>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dirty="0"/>
                    </a:p>
                  </a:txBody>
                  <a:tcPr/>
                </a:tc>
              </a:tr>
            </a:tbl>
          </a:graphicData>
        </a:graphic>
      </p:graphicFrame>
      <p:graphicFrame>
        <p:nvGraphicFramePr>
          <p:cNvPr id="7" name="Table 6"/>
          <p:cNvGraphicFramePr>
            <a:graphicFrameLocks noGrp="1"/>
          </p:cNvGraphicFramePr>
          <p:nvPr/>
        </p:nvGraphicFramePr>
        <p:xfrm>
          <a:off x="990600" y="3581400"/>
          <a:ext cx="7543800" cy="2514601"/>
        </p:xfrm>
        <a:graphic>
          <a:graphicData uri="http://schemas.openxmlformats.org/drawingml/2006/table">
            <a:tbl>
              <a:tblPr firstRow="1" bandRow="1">
                <a:tableStyleId>{5C22544A-7EE6-4342-B048-85BDC9FD1C3A}</a:tableStyleId>
              </a:tblPr>
              <a:tblGrid>
                <a:gridCol w="2514600"/>
                <a:gridCol w="2514600"/>
                <a:gridCol w="2514600"/>
              </a:tblGrid>
              <a:tr h="757989">
                <a:tc>
                  <a:txBody>
                    <a:bodyPr/>
                    <a:lstStyle/>
                    <a:p>
                      <a:r>
                        <a:rPr lang="en-US" dirty="0" smtClean="0"/>
                        <a:t>                    Word Bag</a:t>
                      </a:r>
                    </a:p>
                    <a:p>
                      <a:r>
                        <a:rPr lang="en-US" dirty="0" smtClean="0"/>
                        <a:t>Evaluation</a:t>
                      </a:r>
                      <a:endParaRPr lang="en-US" dirty="0"/>
                    </a:p>
                  </a:txBody>
                  <a:tcPr/>
                </a:tc>
                <a:tc>
                  <a:txBody>
                    <a:bodyPr/>
                    <a:lstStyle/>
                    <a:p>
                      <a:r>
                        <a:rPr lang="en-US" dirty="0" smtClean="0"/>
                        <a:t>Scrambled words</a:t>
                      </a:r>
                      <a:endParaRPr lang="en-US" dirty="0"/>
                    </a:p>
                  </a:txBody>
                  <a:tcPr/>
                </a:tc>
                <a:tc>
                  <a:txBody>
                    <a:bodyPr/>
                    <a:lstStyle/>
                    <a:p>
                      <a:r>
                        <a:rPr lang="en-US" dirty="0" smtClean="0"/>
                        <a:t>Non-scrambled</a:t>
                      </a:r>
                      <a:r>
                        <a:rPr lang="en-US" baseline="0" dirty="0" smtClean="0"/>
                        <a:t> word</a:t>
                      </a:r>
                      <a:endParaRPr lang="en-US" dirty="0"/>
                    </a:p>
                  </a:txBody>
                  <a:tcPr/>
                </a:tc>
              </a:tr>
              <a:tr h="439153">
                <a:tc>
                  <a:txBody>
                    <a:bodyPr/>
                    <a:lstStyle/>
                    <a:p>
                      <a:r>
                        <a:rPr lang="en-US" dirty="0" smtClean="0"/>
                        <a:t>Precision@20</a:t>
                      </a:r>
                      <a:endParaRPr lang="en-US" dirty="0"/>
                    </a:p>
                  </a:txBody>
                  <a:tcPr/>
                </a:tc>
                <a:tc>
                  <a:txBody>
                    <a:bodyPr/>
                    <a:lstStyle/>
                    <a:p>
                      <a:r>
                        <a:rPr lang="en-US" dirty="0" smtClean="0"/>
                        <a:t>0.4357</a:t>
                      </a:r>
                      <a:endParaRPr lang="en-US" dirty="0"/>
                    </a:p>
                  </a:txBody>
                  <a:tcPr/>
                </a:tc>
                <a:tc>
                  <a:txBody>
                    <a:bodyPr/>
                    <a:lstStyle/>
                    <a:p>
                      <a:r>
                        <a:rPr lang="en-US" dirty="0" smtClean="0"/>
                        <a:t>0.4000</a:t>
                      </a:r>
                      <a:endParaRPr lang="en-US" dirty="0"/>
                    </a:p>
                  </a:txBody>
                  <a:tcPr/>
                </a:tc>
              </a:tr>
              <a:tr h="439153">
                <a:tc>
                  <a:txBody>
                    <a:bodyPr/>
                    <a:lstStyle/>
                    <a:p>
                      <a:r>
                        <a:rPr lang="en-US" dirty="0" smtClean="0"/>
                        <a:t>Recall@1000</a:t>
                      </a:r>
                      <a:endParaRPr lang="en-US" dirty="0"/>
                    </a:p>
                  </a:txBody>
                  <a:tcPr/>
                </a:tc>
                <a:tc>
                  <a:txBody>
                    <a:bodyPr/>
                    <a:lstStyle/>
                    <a:p>
                      <a:r>
                        <a:rPr lang="en-US" dirty="0" smtClean="0"/>
                        <a:t>0.3420</a:t>
                      </a:r>
                      <a:endParaRPr lang="en-US" dirty="0"/>
                    </a:p>
                  </a:txBody>
                  <a:tcPr/>
                </a:tc>
                <a:tc>
                  <a:txBody>
                    <a:bodyPr/>
                    <a:lstStyle/>
                    <a:p>
                      <a:r>
                        <a:rPr lang="en-US" dirty="0" smtClean="0"/>
                        <a:t>0.3401</a:t>
                      </a:r>
                      <a:endParaRPr lang="en-US" dirty="0"/>
                    </a:p>
                  </a:txBody>
                  <a:tcPr/>
                </a:tc>
              </a:tr>
              <a:tr h="439153">
                <a:tc>
                  <a:txBody>
                    <a:bodyPr/>
                    <a:lstStyle/>
                    <a:p>
                      <a:r>
                        <a:rPr lang="en-US" dirty="0" smtClean="0"/>
                        <a:t>Map@1000</a:t>
                      </a:r>
                      <a:endParaRPr lang="en-US" dirty="0"/>
                    </a:p>
                  </a:txBody>
                  <a:tcPr/>
                </a:tc>
                <a:tc>
                  <a:txBody>
                    <a:bodyPr/>
                    <a:lstStyle/>
                    <a:p>
                      <a:r>
                        <a:rPr lang="en-US" dirty="0" smtClean="0"/>
                        <a:t>0.0869</a:t>
                      </a:r>
                      <a:endParaRPr lang="en-US" dirty="0"/>
                    </a:p>
                  </a:txBody>
                  <a:tcPr/>
                </a:tc>
                <a:tc>
                  <a:txBody>
                    <a:bodyPr/>
                    <a:lstStyle/>
                    <a:p>
                      <a:r>
                        <a:rPr lang="en-US" dirty="0" smtClean="0"/>
                        <a:t>0.0860</a:t>
                      </a:r>
                      <a:endParaRPr lang="en-US" dirty="0"/>
                    </a:p>
                  </a:txBody>
                  <a:tcPr/>
                </a:tc>
              </a:tr>
              <a:tr h="439153">
                <a:tc>
                  <a:txBody>
                    <a:bodyPr/>
                    <a:lstStyle/>
                    <a:p>
                      <a:r>
                        <a:rPr lang="en-US" dirty="0" smtClean="0"/>
                        <a:t>Overall Map</a:t>
                      </a:r>
                      <a:endParaRPr lang="en-US" dirty="0"/>
                    </a:p>
                  </a:txBody>
                  <a:tcPr/>
                </a:tc>
                <a:tc>
                  <a:txBody>
                    <a:bodyPr/>
                    <a:lstStyle/>
                    <a:p>
                      <a:r>
                        <a:rPr lang="en-US" dirty="0" smtClean="0"/>
                        <a:t>0.1125</a:t>
                      </a:r>
                      <a:endParaRPr lang="en-US" dirty="0"/>
                    </a:p>
                  </a:txBody>
                  <a:tcPr/>
                </a:tc>
                <a:tc>
                  <a:txBody>
                    <a:bodyPr/>
                    <a:lstStyle/>
                    <a:p>
                      <a:r>
                        <a:rPr lang="en-US" dirty="0" smtClean="0"/>
                        <a:t>0.1119</a:t>
                      </a:r>
                      <a:endParaRPr lang="en-US" dirty="0"/>
                    </a:p>
                  </a:txBody>
                  <a:tcPr/>
                </a:tc>
              </a:tr>
            </a:tbl>
          </a:graphicData>
        </a:graphic>
      </p:graphicFrame>
      <p:sp>
        <p:nvSpPr>
          <p:cNvPr id="8" name="Footer Placeholder 7"/>
          <p:cNvSpPr>
            <a:spLocks noGrp="1"/>
          </p:cNvSpPr>
          <p:nvPr>
            <p:ph type="ftr" sz="quarter" idx="11"/>
          </p:nvPr>
        </p:nvSpPr>
        <p:spPr/>
        <p:txBody>
          <a:bodyPr/>
          <a:lstStyle/>
          <a:p>
            <a:r>
              <a:rPr lang="en-US" smtClean="0"/>
              <a:t>FIRE 2016 MICROBLOG TRACK </a:t>
            </a:r>
            <a:endParaRPr lang="en-US"/>
          </a:p>
        </p:txBody>
      </p:sp>
      <p:cxnSp>
        <p:nvCxnSpPr>
          <p:cNvPr id="10" name="Straight Connector 9"/>
          <p:cNvCxnSpPr/>
          <p:nvPr/>
        </p:nvCxnSpPr>
        <p:spPr>
          <a:xfrm>
            <a:off x="1066800" y="3657600"/>
            <a:ext cx="2514600" cy="6096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IN" dirty="0"/>
          </a:p>
        </p:txBody>
      </p:sp>
      <p:sp>
        <p:nvSpPr>
          <p:cNvPr id="3" name="Content Placeholder 2"/>
          <p:cNvSpPr>
            <a:spLocks noGrp="1"/>
          </p:cNvSpPr>
          <p:nvPr>
            <p:ph idx="1"/>
          </p:nvPr>
        </p:nvSpPr>
        <p:spPr/>
        <p:txBody>
          <a:bodyPr>
            <a:normAutofit/>
          </a:bodyPr>
          <a:lstStyle/>
          <a:p>
            <a:r>
              <a:rPr lang="en-IN" dirty="0" smtClean="0"/>
              <a:t>correlation distance measure based information extraction system between the vector representations of the topic word bags and the tweet texts</a:t>
            </a:r>
          </a:p>
          <a:p>
            <a:pPr lvl="1"/>
            <a:r>
              <a:rPr lang="en-IN" dirty="0" smtClean="0"/>
              <a:t>to consider other vector distance measures such as Cosine Similarity or Euclidean distance.</a:t>
            </a:r>
            <a:endParaRPr lang="en-IN" dirty="0"/>
          </a:p>
        </p:txBody>
      </p:sp>
      <p:sp>
        <p:nvSpPr>
          <p:cNvPr id="4" name="Date Placeholder 3"/>
          <p:cNvSpPr>
            <a:spLocks noGrp="1"/>
          </p:cNvSpPr>
          <p:nvPr>
            <p:ph type="dt" sz="half" idx="10"/>
          </p:nvPr>
        </p:nvSpPr>
        <p:spPr/>
        <p:txBody>
          <a:bodyPr/>
          <a:lstStyle/>
          <a:p>
            <a:fld id="{8A82E9FB-DA7B-41FF-909F-12FC0EDF92B6}"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43</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IN" dirty="0"/>
          </a:p>
        </p:txBody>
      </p:sp>
      <p:sp>
        <p:nvSpPr>
          <p:cNvPr id="3" name="Content Placeholder 2"/>
          <p:cNvSpPr>
            <a:spLocks noGrp="1"/>
          </p:cNvSpPr>
          <p:nvPr>
            <p:ph idx="1"/>
          </p:nvPr>
        </p:nvSpPr>
        <p:spPr/>
        <p:txBody>
          <a:bodyPr>
            <a:normAutofit/>
          </a:bodyPr>
          <a:lstStyle/>
          <a:p>
            <a:r>
              <a:rPr lang="en-IN" dirty="0" smtClean="0"/>
              <a:t>additional heuristic scores of 0.5 and 0.05  considered to identify and rank relevant tweets for topic ids 5 and 6</a:t>
            </a:r>
          </a:p>
          <a:p>
            <a:pPr lvl="1"/>
            <a:r>
              <a:rPr lang="en-IN" dirty="0" smtClean="0"/>
              <a:t>to carry out multiple experiments with different values of these additional heuristic scores to identify the scores that generate the best results </a:t>
            </a:r>
          </a:p>
          <a:p>
            <a:pPr>
              <a:buNone/>
            </a:pPr>
            <a:r>
              <a:rPr lang="en-IN" dirty="0" smtClean="0"/>
              <a:t>	</a:t>
            </a:r>
            <a:endParaRPr lang="en-IN" dirty="0"/>
          </a:p>
        </p:txBody>
      </p:sp>
      <p:sp>
        <p:nvSpPr>
          <p:cNvPr id="4" name="Date Placeholder 3"/>
          <p:cNvSpPr>
            <a:spLocks noGrp="1"/>
          </p:cNvSpPr>
          <p:nvPr>
            <p:ph type="dt" sz="half" idx="10"/>
          </p:nvPr>
        </p:nvSpPr>
        <p:spPr/>
        <p:txBody>
          <a:bodyPr/>
          <a:lstStyle/>
          <a:p>
            <a:fld id="{CBD0B342-813C-455B-937F-2C9ED564BA4B}"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44</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IN" dirty="0"/>
          </a:p>
        </p:txBody>
      </p:sp>
      <p:sp>
        <p:nvSpPr>
          <p:cNvPr id="3" name="Content Placeholder 2"/>
          <p:cNvSpPr>
            <a:spLocks noGrp="1"/>
          </p:cNvSpPr>
          <p:nvPr>
            <p:ph idx="1"/>
          </p:nvPr>
        </p:nvSpPr>
        <p:spPr/>
        <p:txBody>
          <a:bodyPr>
            <a:normAutofit/>
          </a:bodyPr>
          <a:lstStyle/>
          <a:p>
            <a:r>
              <a:rPr lang="en-IN" dirty="0" smtClean="0"/>
              <a:t>Location names or geo locations or organization names not checked for their occurrence in the place of disaster. </a:t>
            </a:r>
          </a:p>
          <a:p>
            <a:pPr lvl="1"/>
            <a:r>
              <a:rPr lang="en-IN" dirty="0" smtClean="0"/>
              <a:t>development of a list of Locations names in Nepal and a list of the NGOs or Government Organizations in Nepal</a:t>
            </a:r>
          </a:p>
          <a:p>
            <a:r>
              <a:rPr lang="en-IN" dirty="0" smtClean="0"/>
              <a:t>use of general resource or medical resource </a:t>
            </a:r>
            <a:r>
              <a:rPr lang="en-IN" dirty="0" err="1" smtClean="0"/>
              <a:t>ontologies</a:t>
            </a:r>
            <a:r>
              <a:rPr lang="en-IN" dirty="0" smtClean="0"/>
              <a:t> as well as infrastructure </a:t>
            </a:r>
            <a:r>
              <a:rPr lang="en-IN" dirty="0" err="1" smtClean="0"/>
              <a:t>ontologies</a:t>
            </a:r>
            <a:r>
              <a:rPr lang="en-IN" dirty="0" smtClean="0"/>
              <a:t> in the preparation of the word bags would have produced more relevant results.</a:t>
            </a:r>
            <a:endParaRPr lang="en-IN" dirty="0"/>
          </a:p>
        </p:txBody>
      </p:sp>
      <p:sp>
        <p:nvSpPr>
          <p:cNvPr id="4" name="Date Placeholder 3"/>
          <p:cNvSpPr>
            <a:spLocks noGrp="1"/>
          </p:cNvSpPr>
          <p:nvPr>
            <p:ph type="dt" sz="half" idx="10"/>
          </p:nvPr>
        </p:nvSpPr>
        <p:spPr/>
        <p:txBody>
          <a:bodyPr/>
          <a:lstStyle/>
          <a:p>
            <a:fld id="{D3FA790E-2AE8-4A21-A376-59669451F9F7}"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45</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IN" dirty="0"/>
          </a:p>
        </p:txBody>
      </p:sp>
      <p:sp>
        <p:nvSpPr>
          <p:cNvPr id="3" name="Content Placeholder 2"/>
          <p:cNvSpPr>
            <a:spLocks noGrp="1"/>
          </p:cNvSpPr>
          <p:nvPr>
            <p:ph idx="1"/>
          </p:nvPr>
        </p:nvSpPr>
        <p:spPr/>
        <p:txBody>
          <a:bodyPr>
            <a:normAutofit/>
          </a:bodyPr>
          <a:lstStyle/>
          <a:p>
            <a:r>
              <a:rPr lang="en-IN" dirty="0" smtClean="0"/>
              <a:t>Scrambled noisy words included in the topic word bags in an ad hoc manner</a:t>
            </a:r>
          </a:p>
          <a:p>
            <a:pPr lvl="1"/>
            <a:r>
              <a:rPr lang="en-IN" smtClean="0"/>
              <a:t>to collect such scrambled </a:t>
            </a:r>
            <a:r>
              <a:rPr lang="en-IN" dirty="0" smtClean="0"/>
              <a:t>noisy words from large tweet corpus </a:t>
            </a:r>
            <a:r>
              <a:rPr lang="en-IN" smtClean="0"/>
              <a:t>and the development </a:t>
            </a:r>
            <a:r>
              <a:rPr lang="en-IN" dirty="0" smtClean="0"/>
              <a:t>of a methodology for </a:t>
            </a:r>
            <a:r>
              <a:rPr lang="en-IN" smtClean="0"/>
              <a:t>identifying the scrambled </a:t>
            </a:r>
            <a:r>
              <a:rPr lang="en-IN" dirty="0" smtClean="0"/>
              <a:t>noisy words that can be included in a </a:t>
            </a:r>
            <a:r>
              <a:rPr lang="en-IN" smtClean="0"/>
              <a:t>topic word bag</a:t>
            </a:r>
            <a:endParaRPr lang="en-IN" dirty="0"/>
          </a:p>
        </p:txBody>
      </p:sp>
      <p:sp>
        <p:nvSpPr>
          <p:cNvPr id="4" name="Date Placeholder 3"/>
          <p:cNvSpPr>
            <a:spLocks noGrp="1"/>
          </p:cNvSpPr>
          <p:nvPr>
            <p:ph type="dt" sz="half" idx="10"/>
          </p:nvPr>
        </p:nvSpPr>
        <p:spPr/>
        <p:txBody>
          <a:bodyPr/>
          <a:lstStyle/>
          <a:p>
            <a:fld id="{0DF7E62E-4E58-42E9-9377-2FF6F44B4D8C}"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46</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IN" dirty="0"/>
          </a:p>
        </p:txBody>
      </p:sp>
      <p:sp>
        <p:nvSpPr>
          <p:cNvPr id="3" name="Content Placeholder 2"/>
          <p:cNvSpPr>
            <a:spLocks noGrp="1"/>
          </p:cNvSpPr>
          <p:nvPr>
            <p:ph idx="1"/>
          </p:nvPr>
        </p:nvSpPr>
        <p:spPr/>
        <p:txBody>
          <a:bodyPr>
            <a:normAutofit/>
          </a:bodyPr>
          <a:lstStyle/>
          <a:p>
            <a:pPr>
              <a:buNone/>
            </a:pPr>
            <a:r>
              <a:rPr lang="en-IN" dirty="0" smtClean="0"/>
              <a:t>[1] nlp.stanford.edu/software/Stanford-ner-2015-04-20.zip</a:t>
            </a:r>
          </a:p>
          <a:p>
            <a:pPr>
              <a:buNone/>
            </a:pPr>
            <a:r>
              <a:rPr lang="en-IN" dirty="0" smtClean="0"/>
              <a:t>[2] https://pypi.python.org/pypi/PyDictionary/ 1.5.2</a:t>
            </a:r>
          </a:p>
          <a:p>
            <a:pPr>
              <a:buNone/>
            </a:pPr>
            <a:r>
              <a:rPr lang="en-IN" dirty="0" smtClean="0"/>
              <a:t>[3] https://pypi.python.org/pypi/nltk/3.0.0</a:t>
            </a:r>
          </a:p>
          <a:p>
            <a:pPr>
              <a:buNone/>
            </a:pPr>
            <a:r>
              <a:rPr lang="en-IN" dirty="0" smtClean="0"/>
              <a:t>[4] https://www.nodebox.net/code/index.php/ Linguistics</a:t>
            </a:r>
          </a:p>
          <a:p>
            <a:pPr>
              <a:buNone/>
            </a:pPr>
            <a:r>
              <a:rPr lang="en-IN" dirty="0" smtClean="0"/>
              <a:t>[5] https://pypi.python.org/pypi/pywordnet</a:t>
            </a:r>
          </a:p>
        </p:txBody>
      </p:sp>
      <p:sp>
        <p:nvSpPr>
          <p:cNvPr id="4" name="Date Placeholder 3"/>
          <p:cNvSpPr>
            <a:spLocks noGrp="1"/>
          </p:cNvSpPr>
          <p:nvPr>
            <p:ph type="dt" sz="half" idx="10"/>
          </p:nvPr>
        </p:nvSpPr>
        <p:spPr/>
        <p:txBody>
          <a:bodyPr/>
          <a:lstStyle/>
          <a:p>
            <a:fld id="{86FC361F-5B10-4396-A02C-B600D42A0CAD}"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47</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IN" dirty="0"/>
          </a:p>
        </p:txBody>
      </p:sp>
      <p:sp>
        <p:nvSpPr>
          <p:cNvPr id="3" name="Content Placeholder 2"/>
          <p:cNvSpPr>
            <a:spLocks noGrp="1"/>
          </p:cNvSpPr>
          <p:nvPr>
            <p:ph idx="1"/>
          </p:nvPr>
        </p:nvSpPr>
        <p:spPr/>
        <p:txBody>
          <a:bodyPr>
            <a:normAutofit/>
          </a:bodyPr>
          <a:lstStyle/>
          <a:p>
            <a:pPr>
              <a:buNone/>
            </a:pPr>
            <a:r>
              <a:rPr lang="en-IN" dirty="0" smtClean="0"/>
              <a:t>[6] www.csse.monash.edu.au/~damian/papers/ </a:t>
            </a:r>
            <a:r>
              <a:rPr lang="en-IN" dirty="0" err="1" smtClean="0"/>
              <a:t>extabs</a:t>
            </a:r>
            <a:r>
              <a:rPr lang="en-IN" dirty="0" smtClean="0"/>
              <a:t>/Plurals.htm</a:t>
            </a:r>
          </a:p>
          <a:p>
            <a:pPr>
              <a:buNone/>
            </a:pPr>
            <a:r>
              <a:rPr lang="en-IN" dirty="0" smtClean="0"/>
              <a:t>[7] </a:t>
            </a:r>
            <a:r>
              <a:rPr lang="en-IN" i="1" dirty="0" smtClean="0"/>
              <a:t>https://github.com/bermi/Python-Inflector/                                     blob/master/rules/english.py</a:t>
            </a:r>
          </a:p>
          <a:p>
            <a:pPr>
              <a:buNone/>
            </a:pPr>
            <a:r>
              <a:rPr lang="en-IN" dirty="0" smtClean="0"/>
              <a:t>[8] </a:t>
            </a:r>
            <a:r>
              <a:rPr lang="en-IN" i="1" dirty="0" smtClean="0"/>
              <a:t>pydoc.net/Python/Pattern/1.5/ </a:t>
            </a:r>
            <a:r>
              <a:rPr lang="en-IN" i="1" dirty="0" err="1" smtClean="0"/>
              <a:t>pattern.en.parser</a:t>
            </a:r>
            <a:r>
              <a:rPr lang="en-IN" i="1" dirty="0" smtClean="0"/>
              <a:t>/</a:t>
            </a:r>
          </a:p>
          <a:p>
            <a:pPr>
              <a:buNone/>
            </a:pPr>
            <a:r>
              <a:rPr lang="en-IN" dirty="0" smtClean="0"/>
              <a:t>[9] </a:t>
            </a:r>
            <a:r>
              <a:rPr lang="en-IN" i="1" dirty="0" smtClean="0"/>
              <a:t>https://github.com/bruce/linguistics.</a:t>
            </a:r>
          </a:p>
          <a:p>
            <a:pPr>
              <a:buNone/>
            </a:pPr>
            <a:r>
              <a:rPr lang="en-IN" i="1" dirty="0" smtClean="0"/>
              <a:t>	www.nodebox.net/code/index.php/Linguistics</a:t>
            </a:r>
          </a:p>
          <a:p>
            <a:pPr>
              <a:buNone/>
            </a:pPr>
            <a:r>
              <a:rPr lang="en-IN" dirty="0" smtClean="0"/>
              <a:t>[10] ogden.basic-english.org/</a:t>
            </a:r>
          </a:p>
          <a:p>
            <a:endParaRPr lang="en-IN" dirty="0"/>
          </a:p>
        </p:txBody>
      </p:sp>
      <p:sp>
        <p:nvSpPr>
          <p:cNvPr id="4" name="Date Placeholder 3"/>
          <p:cNvSpPr>
            <a:spLocks noGrp="1"/>
          </p:cNvSpPr>
          <p:nvPr>
            <p:ph type="dt" sz="half" idx="10"/>
          </p:nvPr>
        </p:nvSpPr>
        <p:spPr/>
        <p:txBody>
          <a:bodyPr/>
          <a:lstStyle/>
          <a:p>
            <a:fld id="{4ED94289-F858-4E66-9E7F-59E46A4DFC5C}"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48</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IN" dirty="0"/>
          </a:p>
        </p:txBody>
      </p:sp>
      <p:sp>
        <p:nvSpPr>
          <p:cNvPr id="3" name="Content Placeholder 2"/>
          <p:cNvSpPr>
            <a:spLocks noGrp="1"/>
          </p:cNvSpPr>
          <p:nvPr>
            <p:ph idx="1"/>
          </p:nvPr>
        </p:nvSpPr>
        <p:spPr/>
        <p:txBody>
          <a:bodyPr>
            <a:normAutofit fontScale="92500"/>
          </a:bodyPr>
          <a:lstStyle/>
          <a:p>
            <a:pPr>
              <a:buNone/>
            </a:pPr>
            <a:r>
              <a:rPr lang="en-IN" dirty="0" smtClean="0"/>
              <a:t>[11] </a:t>
            </a:r>
            <a:r>
              <a:rPr lang="en-IN" i="1" dirty="0" smtClean="0"/>
              <a:t>norvig.com/spell-correct.html</a:t>
            </a:r>
          </a:p>
          <a:p>
            <a:pPr>
              <a:buNone/>
            </a:pPr>
            <a:r>
              <a:rPr lang="en-IN" dirty="0" smtClean="0"/>
              <a:t>[12] </a:t>
            </a:r>
            <a:r>
              <a:rPr lang="en-IN" i="1" dirty="0" smtClean="0"/>
              <a:t>docs.scipy.org/doc/scipy-0.16.1/reference/generated/   </a:t>
            </a:r>
            <a:r>
              <a:rPr lang="en-IN" i="1" dirty="0" err="1" smtClean="0"/>
              <a:t>scipy.spatial.distance.correlation.html</a:t>
            </a:r>
            <a:endParaRPr lang="en-IN" i="1" dirty="0" smtClean="0"/>
          </a:p>
          <a:p>
            <a:pPr>
              <a:buNone/>
            </a:pPr>
            <a:r>
              <a:rPr lang="en-IN" dirty="0" smtClean="0"/>
              <a:t>[13] https://deeplearning4j.org/word2vec</a:t>
            </a:r>
          </a:p>
          <a:p>
            <a:pPr>
              <a:buNone/>
            </a:pPr>
            <a:r>
              <a:rPr lang="en-IN" dirty="0" smtClean="0"/>
              <a:t>[14] S. </a:t>
            </a:r>
            <a:r>
              <a:rPr lang="en-IN" dirty="0" err="1" smtClean="0"/>
              <a:t>Ghosh</a:t>
            </a:r>
            <a:r>
              <a:rPr lang="en-IN" dirty="0" smtClean="0"/>
              <a:t> and K. </a:t>
            </a:r>
            <a:r>
              <a:rPr lang="en-IN" dirty="0" err="1" smtClean="0"/>
              <a:t>Ghosh</a:t>
            </a:r>
            <a:r>
              <a:rPr lang="en-IN" dirty="0" smtClean="0"/>
              <a:t>. Overview of the FIRE 2016</a:t>
            </a:r>
          </a:p>
          <a:p>
            <a:pPr>
              <a:buNone/>
            </a:pPr>
            <a:r>
              <a:rPr lang="en-IN" dirty="0" smtClean="0"/>
              <a:t>	Microblog track: Information Extraction from Microblogs</a:t>
            </a:r>
          </a:p>
          <a:p>
            <a:pPr>
              <a:buNone/>
            </a:pPr>
            <a:r>
              <a:rPr lang="en-IN" dirty="0" smtClean="0"/>
              <a:t>	Posted during Disasters. In </a:t>
            </a:r>
            <a:r>
              <a:rPr lang="en-IN" i="1" dirty="0" smtClean="0"/>
              <a:t>Working notes of FIRE 2016 -</a:t>
            </a:r>
          </a:p>
          <a:p>
            <a:pPr>
              <a:buNone/>
            </a:pPr>
            <a:r>
              <a:rPr lang="en-IN" i="1" dirty="0" smtClean="0"/>
              <a:t>	Forum for Information Retrieval Evaluation, Kolkata, India,</a:t>
            </a:r>
          </a:p>
          <a:p>
            <a:pPr>
              <a:buNone/>
            </a:pPr>
            <a:r>
              <a:rPr lang="en-IN" i="1" dirty="0" smtClean="0"/>
              <a:t>	December 7-10, 2016, CEUR Workshop Proceedings.</a:t>
            </a:r>
          </a:p>
          <a:p>
            <a:pPr>
              <a:buNone/>
            </a:pPr>
            <a:r>
              <a:rPr lang="en-IN" dirty="0" smtClean="0"/>
              <a:t>	CEUR-WS.org, 2016.</a:t>
            </a:r>
          </a:p>
          <a:p>
            <a:endParaRPr lang="en-IN" dirty="0"/>
          </a:p>
        </p:txBody>
      </p:sp>
      <p:sp>
        <p:nvSpPr>
          <p:cNvPr id="4" name="Date Placeholder 3"/>
          <p:cNvSpPr>
            <a:spLocks noGrp="1"/>
          </p:cNvSpPr>
          <p:nvPr>
            <p:ph type="dt" sz="half" idx="10"/>
          </p:nvPr>
        </p:nvSpPr>
        <p:spPr/>
        <p:txBody>
          <a:bodyPr/>
          <a:lstStyle/>
          <a:p>
            <a:fld id="{28D579B6-A94A-4D55-994D-2D22C3057152}"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49</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Preprocessing</a:t>
            </a:r>
            <a:endParaRPr lang="en-IN" dirty="0"/>
          </a:p>
        </p:txBody>
      </p:sp>
      <p:sp>
        <p:nvSpPr>
          <p:cNvPr id="3" name="Content Placeholder 2"/>
          <p:cNvSpPr>
            <a:spLocks noGrp="1"/>
          </p:cNvSpPr>
          <p:nvPr>
            <p:ph idx="1"/>
          </p:nvPr>
        </p:nvSpPr>
        <p:spPr/>
        <p:txBody>
          <a:bodyPr>
            <a:normAutofit/>
          </a:bodyPr>
          <a:lstStyle/>
          <a:p>
            <a:r>
              <a:rPr lang="en-US" dirty="0" smtClean="0"/>
              <a:t>Tweet Parser parses the tweets and extracts the tweet text</a:t>
            </a:r>
          </a:p>
          <a:p>
            <a:r>
              <a:rPr lang="en-US" dirty="0" smtClean="0"/>
              <a:t>&lt;S&gt;</a:t>
            </a:r>
          </a:p>
          <a:p>
            <a:pPr>
              <a:buNone/>
            </a:pPr>
            <a:r>
              <a:rPr lang="en-US" dirty="0" smtClean="0"/>
              <a:t>	#</a:t>
            </a:r>
            <a:r>
              <a:rPr lang="en-US" dirty="0" err="1" smtClean="0"/>
              <a:t>SriLanka</a:t>
            </a:r>
            <a:r>
              <a:rPr lang="en-US" dirty="0" smtClean="0"/>
              <a:t> to fly emergency medical help, food to #earthquake – struck #Nepal #</a:t>
            </a:r>
            <a:r>
              <a:rPr lang="en-US" dirty="0" err="1" smtClean="0"/>
              <a:t>lka</a:t>
            </a:r>
            <a:r>
              <a:rPr lang="en-US" dirty="0" smtClean="0"/>
              <a:t> #</a:t>
            </a:r>
            <a:r>
              <a:rPr lang="en-US" dirty="0" err="1" smtClean="0"/>
              <a:t>Economynext</a:t>
            </a:r>
            <a:endParaRPr lang="en-US" dirty="0" smtClean="0"/>
          </a:p>
          <a:p>
            <a:pPr>
              <a:buNone/>
            </a:pPr>
            <a:r>
              <a:rPr lang="en-US" smtClean="0"/>
              <a:t>	&lt;/S&gt;</a:t>
            </a:r>
          </a:p>
          <a:p>
            <a:r>
              <a:rPr lang="en-US" smtClean="0"/>
              <a:t>Non </a:t>
            </a:r>
            <a:r>
              <a:rPr lang="en-US" dirty="0" smtClean="0"/>
              <a:t>ASCII characters and newline character present in the tweet text removed</a:t>
            </a:r>
          </a:p>
          <a:p>
            <a:pPr>
              <a:buNone/>
            </a:pPr>
            <a:endParaRPr lang="en-US" dirty="0" smtClean="0"/>
          </a:p>
        </p:txBody>
      </p:sp>
      <p:sp>
        <p:nvSpPr>
          <p:cNvPr id="4" name="Date Placeholder 3"/>
          <p:cNvSpPr>
            <a:spLocks noGrp="1"/>
          </p:cNvSpPr>
          <p:nvPr>
            <p:ph type="dt" sz="half" idx="10"/>
          </p:nvPr>
        </p:nvSpPr>
        <p:spPr/>
        <p:txBody>
          <a:bodyPr/>
          <a:lstStyle/>
          <a:p>
            <a:fld id="{D1433C56-3257-4D97-9D7D-94B039CA5812}"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E31A05-0221-4434-B7F1-A53585EA7DAF}" type="datetime4">
              <a:rPr lang="en-US" smtClean="0"/>
              <a:pPr/>
              <a:t>December 8, 2016</a:t>
            </a:fld>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50</a:t>
            </a:fld>
            <a:endParaRPr lang="en-US"/>
          </a:p>
        </p:txBody>
      </p:sp>
      <p:sp>
        <p:nvSpPr>
          <p:cNvPr id="4" name="TextBox 3"/>
          <p:cNvSpPr txBox="1"/>
          <p:nvPr/>
        </p:nvSpPr>
        <p:spPr>
          <a:xfrm>
            <a:off x="2514600" y="2743200"/>
            <a:ext cx="5638800" cy="1323439"/>
          </a:xfrm>
          <a:prstGeom prst="rect">
            <a:avLst/>
          </a:prstGeom>
          <a:noFill/>
        </p:spPr>
        <p:txBody>
          <a:bodyPr wrap="square" rtlCol="0">
            <a:spAutoFit/>
          </a:bodyPr>
          <a:lstStyle/>
          <a:p>
            <a:r>
              <a:rPr lang="en-US" sz="8000" dirty="0" smtClean="0">
                <a:latin typeface="Brush Script MT" pitchFamily="66" charset="0"/>
              </a:rPr>
              <a:t>Thank You</a:t>
            </a:r>
            <a:endParaRPr lang="en-IN" sz="8000" dirty="0">
              <a:latin typeface="Brush Script MT" pitchFamily="66" charset="0"/>
            </a:endParaRPr>
          </a:p>
        </p:txBody>
      </p:sp>
      <p:sp>
        <p:nvSpPr>
          <p:cNvPr id="5" name="Footer Placeholder 4"/>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Named Entities and Topics (Locations)</a:t>
            </a:r>
            <a:endParaRPr lang="en-IN" dirty="0"/>
          </a:p>
        </p:txBody>
      </p:sp>
      <p:sp>
        <p:nvSpPr>
          <p:cNvPr id="3" name="Content Placeholder 2"/>
          <p:cNvSpPr>
            <a:spLocks noGrp="1"/>
          </p:cNvSpPr>
          <p:nvPr>
            <p:ph idx="1"/>
          </p:nvPr>
        </p:nvSpPr>
        <p:spPr/>
        <p:txBody>
          <a:bodyPr>
            <a:normAutofit/>
          </a:bodyPr>
          <a:lstStyle/>
          <a:p>
            <a:r>
              <a:rPr lang="en-US" dirty="0" smtClean="0"/>
              <a:t>The availability or requirement of resources are referred at specific locations in the place of disaster (Topic 5)</a:t>
            </a:r>
          </a:p>
          <a:p>
            <a:pPr lvl="1"/>
            <a:r>
              <a:rPr lang="en-US" dirty="0" smtClean="0"/>
              <a:t>Identified location names may not belong to Nepal </a:t>
            </a:r>
          </a:p>
        </p:txBody>
      </p:sp>
      <p:sp>
        <p:nvSpPr>
          <p:cNvPr id="4" name="Date Placeholder 3"/>
          <p:cNvSpPr>
            <a:spLocks noGrp="1"/>
          </p:cNvSpPr>
          <p:nvPr>
            <p:ph type="dt" sz="half" idx="10"/>
          </p:nvPr>
        </p:nvSpPr>
        <p:spPr/>
        <p:txBody>
          <a:bodyPr/>
          <a:lstStyle/>
          <a:p>
            <a:fld id="{35EAEC10-C9D9-48C1-8047-706374EBEF9C}"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Named Entities and Topics (Organizations)</a:t>
            </a:r>
            <a:endParaRPr lang="en-US" dirty="0"/>
          </a:p>
        </p:txBody>
      </p:sp>
      <p:sp>
        <p:nvSpPr>
          <p:cNvPr id="3" name="Content Placeholder 2"/>
          <p:cNvSpPr>
            <a:spLocks noGrp="1"/>
          </p:cNvSpPr>
          <p:nvPr>
            <p:ph idx="1"/>
          </p:nvPr>
        </p:nvSpPr>
        <p:spPr/>
        <p:txBody>
          <a:bodyPr/>
          <a:lstStyle/>
          <a:p>
            <a:r>
              <a:rPr lang="en-US" dirty="0" smtClean="0"/>
              <a:t>Organization names must be present in tweet texts that look for activities of NGOs / Government Organizations (Topic 6)</a:t>
            </a:r>
          </a:p>
          <a:p>
            <a:pPr lvl="1"/>
            <a:r>
              <a:rPr lang="en-US" dirty="0" smtClean="0"/>
              <a:t>Identified organization names may not identify NGOs/ Government Organizations  working in Nepal </a:t>
            </a:r>
          </a:p>
          <a:p>
            <a:endParaRPr lang="en-US" dirty="0"/>
          </a:p>
        </p:txBody>
      </p:sp>
      <p:sp>
        <p:nvSpPr>
          <p:cNvPr id="4" name="Date Placeholder 3"/>
          <p:cNvSpPr>
            <a:spLocks noGrp="1"/>
          </p:cNvSpPr>
          <p:nvPr>
            <p:ph type="dt" sz="half" idx="10"/>
          </p:nvPr>
        </p:nvSpPr>
        <p:spPr/>
        <p:txBody>
          <a:bodyPr/>
          <a:lstStyle/>
          <a:p>
            <a:fld id="{E3DEC2CB-A1F1-40A0-8D5D-BEAEC78D2F91}"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Named Entities and Topics</a:t>
            </a:r>
            <a:endParaRPr lang="en-IN" dirty="0"/>
          </a:p>
        </p:txBody>
      </p:sp>
      <p:sp>
        <p:nvSpPr>
          <p:cNvPr id="3" name="Content Placeholder 2"/>
          <p:cNvSpPr>
            <a:spLocks noGrp="1"/>
          </p:cNvSpPr>
          <p:nvPr>
            <p:ph idx="1"/>
          </p:nvPr>
        </p:nvSpPr>
        <p:spPr/>
        <p:txBody>
          <a:bodyPr>
            <a:normAutofit/>
          </a:bodyPr>
          <a:lstStyle/>
          <a:p>
            <a:r>
              <a:rPr lang="en-US" dirty="0" smtClean="0"/>
              <a:t>Effect on the precision and recall of the information extraction system</a:t>
            </a:r>
          </a:p>
          <a:p>
            <a:r>
              <a:rPr lang="en-US" dirty="0" smtClean="0"/>
              <a:t>Development of a list of </a:t>
            </a:r>
            <a:r>
              <a:rPr lang="en-US" b="1" dirty="0" smtClean="0"/>
              <a:t>Locations names</a:t>
            </a:r>
            <a:r>
              <a:rPr lang="en-US" dirty="0" smtClean="0"/>
              <a:t> and a list of the </a:t>
            </a:r>
            <a:r>
              <a:rPr lang="en-US" b="1" dirty="0" smtClean="0"/>
              <a:t>NGOs or Government Organizations</a:t>
            </a:r>
            <a:r>
              <a:rPr lang="en-US" dirty="0" smtClean="0"/>
              <a:t> in Nepal. </a:t>
            </a:r>
          </a:p>
          <a:p>
            <a:r>
              <a:rPr lang="en-US" dirty="0" smtClean="0"/>
              <a:t>Sometimes, location names absent in the Tweet Text</a:t>
            </a:r>
          </a:p>
          <a:p>
            <a:r>
              <a:rPr lang="en-US" b="1" dirty="0" smtClean="0"/>
              <a:t>Geo locations</a:t>
            </a:r>
            <a:r>
              <a:rPr lang="en-US" dirty="0" smtClean="0"/>
              <a:t> have been identified</a:t>
            </a:r>
            <a:endParaRPr lang="en-IN" dirty="0" smtClean="0"/>
          </a:p>
          <a:p>
            <a:endParaRPr lang="en-IN" dirty="0"/>
          </a:p>
        </p:txBody>
      </p:sp>
      <p:sp>
        <p:nvSpPr>
          <p:cNvPr id="4" name="Date Placeholder 3"/>
          <p:cNvSpPr>
            <a:spLocks noGrp="1"/>
          </p:cNvSpPr>
          <p:nvPr>
            <p:ph type="dt" sz="half" idx="10"/>
          </p:nvPr>
        </p:nvSpPr>
        <p:spPr/>
        <p:txBody>
          <a:bodyPr/>
          <a:lstStyle/>
          <a:p>
            <a:fld id="{73AE7A5A-1011-47B5-A1C5-974F2BA63999}"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Stanford NER Tagger</a:t>
            </a:r>
            <a:endParaRPr lang="en-IN" dirty="0"/>
          </a:p>
        </p:txBody>
      </p:sp>
      <p:sp>
        <p:nvSpPr>
          <p:cNvPr id="3" name="Content Placeholder 2"/>
          <p:cNvSpPr>
            <a:spLocks noGrp="1"/>
          </p:cNvSpPr>
          <p:nvPr>
            <p:ph idx="1"/>
          </p:nvPr>
        </p:nvSpPr>
        <p:spPr/>
        <p:txBody>
          <a:bodyPr>
            <a:normAutofit/>
          </a:bodyPr>
          <a:lstStyle/>
          <a:p>
            <a:r>
              <a:rPr lang="en-IN" dirty="0" smtClean="0"/>
              <a:t>3 different models provided by the Stanford NER(Named Entity Recognizer) tagger </a:t>
            </a:r>
            <a:endParaRPr lang="en-US" dirty="0" smtClean="0"/>
          </a:p>
          <a:p>
            <a:pPr lvl="1"/>
            <a:r>
              <a:rPr lang="en-US" b="1" dirty="0" smtClean="0"/>
              <a:t>3 class model for recognizing locations, persons, and organizations is used.</a:t>
            </a:r>
          </a:p>
          <a:p>
            <a:r>
              <a:rPr lang="en-IN" dirty="0" smtClean="0"/>
              <a:t>The NLTK toolkit provides a wrapper to the </a:t>
            </a:r>
            <a:r>
              <a:rPr lang="en-IN" dirty="0" err="1" smtClean="0"/>
              <a:t>StanfordNERTagger</a:t>
            </a:r>
            <a:r>
              <a:rPr lang="en-IN" dirty="0" smtClean="0"/>
              <a:t> so that it can be used in Python.</a:t>
            </a:r>
          </a:p>
          <a:p>
            <a:pPr lvl="1"/>
            <a:endParaRPr lang="en-US" dirty="0" smtClean="0"/>
          </a:p>
        </p:txBody>
      </p:sp>
      <p:sp>
        <p:nvSpPr>
          <p:cNvPr id="4" name="Date Placeholder 3"/>
          <p:cNvSpPr>
            <a:spLocks noGrp="1"/>
          </p:cNvSpPr>
          <p:nvPr>
            <p:ph type="dt" sz="half" idx="10"/>
          </p:nvPr>
        </p:nvSpPr>
        <p:spPr/>
        <p:txBody>
          <a:bodyPr/>
          <a:lstStyle/>
          <a:p>
            <a:fld id="{0440A66B-8F77-44CF-9E39-905AD14170CC}" type="datetime4">
              <a:rPr lang="en-US" smtClean="0"/>
              <a:pPr/>
              <a:t>December 8,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
        <p:nvSpPr>
          <p:cNvPr id="6" name="Footer Placeholder 5"/>
          <p:cNvSpPr>
            <a:spLocks noGrp="1"/>
          </p:cNvSpPr>
          <p:nvPr>
            <p:ph type="ftr" sz="quarter" idx="11"/>
          </p:nvPr>
        </p:nvSpPr>
        <p:spPr/>
        <p:txBody>
          <a:bodyPr/>
          <a:lstStyle/>
          <a:p>
            <a:r>
              <a:rPr lang="en-US" smtClean="0"/>
              <a:t>FIRE 2016 MICROBLOG TRACK </a:t>
            </a: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985</TotalTime>
  <Words>2875</Words>
  <Application>Microsoft Office PowerPoint</Application>
  <PresentationFormat>On-screen Show (4:3)</PresentationFormat>
  <Paragraphs>475</Paragraphs>
  <Slides>50</Slides>
  <Notes>0</Notes>
  <HiddenSlides>2</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Flow</vt:lpstr>
      <vt:lpstr> Correlation Distance based Information Extraction System at FIRE 2016 Microblog Track</vt:lpstr>
      <vt:lpstr>Twitter – Microblogging Site</vt:lpstr>
      <vt:lpstr>FIRE 2016 Microblog Track</vt:lpstr>
      <vt:lpstr>Seven Topics</vt:lpstr>
      <vt:lpstr>Preprocessing</vt:lpstr>
      <vt:lpstr>Named Entities and Topics (Locations)</vt:lpstr>
      <vt:lpstr>Named Entities and Topics (Organizations)</vt:lpstr>
      <vt:lpstr>Named Entities and Topics</vt:lpstr>
      <vt:lpstr>Stanford NER Tagger</vt:lpstr>
      <vt:lpstr>Stanford NER Tagger</vt:lpstr>
      <vt:lpstr>Tweets and Tweet Texts</vt:lpstr>
      <vt:lpstr>Topic Word Bag</vt:lpstr>
      <vt:lpstr>Topic Word Bags</vt:lpstr>
      <vt:lpstr>Topic 1</vt:lpstr>
      <vt:lpstr>Topic Bag Words</vt:lpstr>
      <vt:lpstr>Topic Word Bags</vt:lpstr>
      <vt:lpstr>Topic Word Bags</vt:lpstr>
      <vt:lpstr>Topic Word Bags</vt:lpstr>
      <vt:lpstr>Topic Word Bags</vt:lpstr>
      <vt:lpstr>Topic Word Bags</vt:lpstr>
      <vt:lpstr>Topic Word Bags</vt:lpstr>
      <vt:lpstr>Topic1 Word Bag (available + resources)</vt:lpstr>
      <vt:lpstr>Topic Word Bags</vt:lpstr>
      <vt:lpstr>Topic Word Bags</vt:lpstr>
      <vt:lpstr>Topic Relevance</vt:lpstr>
      <vt:lpstr>Topic Relevance</vt:lpstr>
      <vt:lpstr>Information Extraction System</vt:lpstr>
      <vt:lpstr>Information Extraction System</vt:lpstr>
      <vt:lpstr>Correlation Distance</vt:lpstr>
      <vt:lpstr>Tweet Text Relevance Score</vt:lpstr>
      <vt:lpstr>Tweet Text Relevance Score</vt:lpstr>
      <vt:lpstr>Tweet Text Relevance Score</vt:lpstr>
      <vt:lpstr>Tweet Text Relevance Score</vt:lpstr>
      <vt:lpstr>Tweet Text Relevance Score</vt:lpstr>
      <vt:lpstr>Tweet Text Relevance Score</vt:lpstr>
      <vt:lpstr>Tweet Text Relevance Score</vt:lpstr>
      <vt:lpstr>Tweet Text Relevance Score</vt:lpstr>
      <vt:lpstr>Tweet Text Relevance Score</vt:lpstr>
      <vt:lpstr>Tweet Text Relevance Score</vt:lpstr>
      <vt:lpstr>Tweet Text Relevance Score</vt:lpstr>
      <vt:lpstr>SYSTEM OUTPUT</vt:lpstr>
      <vt:lpstr>EVALUATION RESULTS</vt:lpstr>
      <vt:lpstr>CONCLUSION</vt:lpstr>
      <vt:lpstr>CONCLUSION</vt:lpstr>
      <vt:lpstr>CONCLUSION</vt:lpstr>
      <vt:lpstr>CONCLUSION</vt:lpstr>
      <vt:lpstr>REFERENCES</vt:lpstr>
      <vt:lpstr>REFERENCES</vt:lpstr>
      <vt:lpstr>REFERENCES</vt:lpstr>
      <vt:lpstr>Slide 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Correlation Distance based Information Extraction System at FIRE 2016 Microblog Track</dc:title>
  <dc:creator>user</dc:creator>
  <cp:lastModifiedBy>HP</cp:lastModifiedBy>
  <cp:revision>106</cp:revision>
  <dcterms:created xsi:type="dcterms:W3CDTF">2006-08-16T00:00:00Z</dcterms:created>
  <dcterms:modified xsi:type="dcterms:W3CDTF">2016-12-08T10:05:53Z</dcterms:modified>
</cp:coreProperties>
</file>