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 id="2147483852" r:id="rId2"/>
  </p:sldMasterIdLst>
  <p:notesMasterIdLst>
    <p:notesMasterId r:id="rId56"/>
  </p:notesMasterIdLst>
  <p:sldIdLst>
    <p:sldId id="256" r:id="rId3"/>
    <p:sldId id="327" r:id="rId4"/>
    <p:sldId id="363" r:id="rId5"/>
    <p:sldId id="364" r:id="rId6"/>
    <p:sldId id="366" r:id="rId7"/>
    <p:sldId id="300" r:id="rId8"/>
    <p:sldId id="389" r:id="rId9"/>
    <p:sldId id="374" r:id="rId10"/>
    <p:sldId id="330" r:id="rId11"/>
    <p:sldId id="390" r:id="rId12"/>
    <p:sldId id="303" r:id="rId13"/>
    <p:sldId id="304" r:id="rId14"/>
    <p:sldId id="305" r:id="rId15"/>
    <p:sldId id="384" r:id="rId16"/>
    <p:sldId id="385" r:id="rId17"/>
    <p:sldId id="369" r:id="rId18"/>
    <p:sldId id="370" r:id="rId19"/>
    <p:sldId id="391" r:id="rId20"/>
    <p:sldId id="294" r:id="rId21"/>
    <p:sldId id="309" r:id="rId22"/>
    <p:sldId id="311" r:id="rId23"/>
    <p:sldId id="293" r:id="rId24"/>
    <p:sldId id="396" r:id="rId25"/>
    <p:sldId id="397" r:id="rId26"/>
    <p:sldId id="392" r:id="rId27"/>
    <p:sldId id="298" r:id="rId28"/>
    <p:sldId id="299" r:id="rId29"/>
    <p:sldId id="383" r:id="rId30"/>
    <p:sldId id="301" r:id="rId31"/>
    <p:sldId id="302" r:id="rId32"/>
    <p:sldId id="381" r:id="rId33"/>
    <p:sldId id="382" r:id="rId34"/>
    <p:sldId id="323" r:id="rId35"/>
    <p:sldId id="387" r:id="rId36"/>
    <p:sldId id="393" r:id="rId37"/>
    <p:sldId id="377" r:id="rId38"/>
    <p:sldId id="378" r:id="rId39"/>
    <p:sldId id="398" r:id="rId40"/>
    <p:sldId id="399" r:id="rId41"/>
    <p:sldId id="400" r:id="rId42"/>
    <p:sldId id="386" r:id="rId43"/>
    <p:sldId id="394" r:id="rId44"/>
    <p:sldId id="379" r:id="rId45"/>
    <p:sldId id="407" r:id="rId46"/>
    <p:sldId id="402" r:id="rId47"/>
    <p:sldId id="395" r:id="rId48"/>
    <p:sldId id="403" r:id="rId49"/>
    <p:sldId id="404" r:id="rId50"/>
    <p:sldId id="401" r:id="rId51"/>
    <p:sldId id="405" r:id="rId52"/>
    <p:sldId id="406" r:id="rId53"/>
    <p:sldId id="408" r:id="rId54"/>
    <p:sldId id="388" r:id="rId55"/>
  </p:sldIdLst>
  <p:sldSz cx="9144000" cy="6858000" type="screen4x3"/>
  <p:notesSz cx="6858000" cy="91440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an Soboroff"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21"/>
    <p:restoredTop sz="83179" autoAdjust="0"/>
  </p:normalViewPr>
  <p:slideViewPr>
    <p:cSldViewPr snapToGrid="0" snapToObjects="1">
      <p:cViewPr>
        <p:scale>
          <a:sx n="92" d="100"/>
          <a:sy n="92" d="100"/>
        </p:scale>
        <p:origin x="864" y="1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8" d="100"/>
          <a:sy n="78" d="100"/>
        </p:scale>
        <p:origin x="23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notesMaster" Target="notesMasters/notesMaster1.xml"/><Relationship Id="rId57" Type="http://schemas.openxmlformats.org/officeDocument/2006/relationships/commentAuthors" Target="commentAuthors.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A869F-188B-7943-AF79-1231E7C53660}" type="datetimeFigureOut">
              <a:rPr lang="en-US" smtClean="0"/>
              <a:pPr/>
              <a:t>6/23/17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FECF4-DEC9-2A41-8947-8D1BDE7AC25B}" type="slidenum">
              <a:rPr lang="en-US" smtClean="0"/>
              <a:pPr/>
              <a:t>‹#›</a:t>
            </a:fld>
            <a:endParaRPr lang="en-US"/>
          </a:p>
        </p:txBody>
      </p:sp>
    </p:spTree>
    <p:extLst>
      <p:ext uri="{BB962C8B-B14F-4D97-AF65-F5344CB8AC3E}">
        <p14:creationId xmlns:p14="http://schemas.microsoft.com/office/powerpoint/2010/main" val="2707672035"/>
      </p:ext>
    </p:extLst>
  </p:cSld>
  <p:clrMap bg1="lt1" tx1="dk1" bg2="lt2" tx2="dk2" accent1="accent1" accent2="accent2" accent3="accent3" accent4="accent4" accent5="accent5" accent6="accent6" hlink="hlink" folHlink="folHlink"/>
  <p:notesStyle>
    <a:lvl1pPr marL="0" algn="l" defTabSz="457146" rtl="0" eaLnBrk="1" latinLnBrk="0" hangingPunct="1">
      <a:defRPr sz="1200" kern="1200">
        <a:solidFill>
          <a:schemeClr val="tx1"/>
        </a:solidFill>
        <a:latin typeface="+mn-lt"/>
        <a:ea typeface="+mn-ea"/>
        <a:cs typeface="+mn-cs"/>
      </a:defRPr>
    </a:lvl1pPr>
    <a:lvl2pPr marL="457146" algn="l" defTabSz="457146" rtl="0" eaLnBrk="1" latinLnBrk="0" hangingPunct="1">
      <a:defRPr sz="1200" kern="1200">
        <a:solidFill>
          <a:schemeClr val="tx1"/>
        </a:solidFill>
        <a:latin typeface="+mn-lt"/>
        <a:ea typeface="+mn-ea"/>
        <a:cs typeface="+mn-cs"/>
      </a:defRPr>
    </a:lvl2pPr>
    <a:lvl3pPr marL="914293" algn="l" defTabSz="457146" rtl="0" eaLnBrk="1" latinLnBrk="0" hangingPunct="1">
      <a:defRPr sz="1200" kern="1200">
        <a:solidFill>
          <a:schemeClr val="tx1"/>
        </a:solidFill>
        <a:latin typeface="+mn-lt"/>
        <a:ea typeface="+mn-ea"/>
        <a:cs typeface="+mn-cs"/>
      </a:defRPr>
    </a:lvl3pPr>
    <a:lvl4pPr marL="1371440" algn="l" defTabSz="457146" rtl="0" eaLnBrk="1" latinLnBrk="0" hangingPunct="1">
      <a:defRPr sz="1200" kern="1200">
        <a:solidFill>
          <a:schemeClr val="tx1"/>
        </a:solidFill>
        <a:latin typeface="+mn-lt"/>
        <a:ea typeface="+mn-ea"/>
        <a:cs typeface="+mn-cs"/>
      </a:defRPr>
    </a:lvl4pPr>
    <a:lvl5pPr marL="1828586" algn="l" defTabSz="457146" rtl="0" eaLnBrk="1" latinLnBrk="0" hangingPunct="1">
      <a:defRPr sz="1200" kern="1200">
        <a:solidFill>
          <a:schemeClr val="tx1"/>
        </a:solidFill>
        <a:latin typeface="+mn-lt"/>
        <a:ea typeface="+mn-ea"/>
        <a:cs typeface="+mn-cs"/>
      </a:defRPr>
    </a:lvl5pPr>
    <a:lvl6pPr marL="2285733" algn="l" defTabSz="457146" rtl="0" eaLnBrk="1" latinLnBrk="0" hangingPunct="1">
      <a:defRPr sz="1200" kern="1200">
        <a:solidFill>
          <a:schemeClr val="tx1"/>
        </a:solidFill>
        <a:latin typeface="+mn-lt"/>
        <a:ea typeface="+mn-ea"/>
        <a:cs typeface="+mn-cs"/>
      </a:defRPr>
    </a:lvl6pPr>
    <a:lvl7pPr marL="2742879"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ECF4-DEC9-2A41-8947-8D1BDE7AC25B}" type="slidenum">
              <a:rPr lang="en-US" smtClean="0"/>
              <a:pPr/>
              <a:t>2</a:t>
            </a:fld>
            <a:endParaRPr lang="en-US"/>
          </a:p>
        </p:txBody>
      </p:sp>
    </p:spTree>
    <p:extLst>
      <p:ext uri="{BB962C8B-B14F-4D97-AF65-F5344CB8AC3E}">
        <p14:creationId xmlns:p14="http://schemas.microsoft.com/office/powerpoint/2010/main" val="1746374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5800"/>
            <a:ext cx="4572000" cy="3429000"/>
          </a:xfrm>
          <a:ln/>
        </p:spPr>
      </p:sp>
      <p:sp>
        <p:nvSpPr>
          <p:cNvPr id="31747" name="Rectangle 3"/>
          <p:cNvSpPr>
            <a:spLocks noGrp="1" noChangeArrowheads="1"/>
          </p:cNvSpPr>
          <p:nvPr>
            <p:ph type="body" idx="1"/>
          </p:nvPr>
        </p:nvSpPr>
        <p:spPr>
          <a:noFill/>
          <a:ln/>
        </p:spPr>
        <p:txBody>
          <a:bodyPr/>
          <a:lstStyle/>
          <a:p>
            <a:pPr>
              <a:lnSpc>
                <a:spcPct val="80000"/>
              </a:lnSpc>
              <a:spcBef>
                <a:spcPct val="20000"/>
              </a:spcBef>
              <a:buClr>
                <a:schemeClr val="accent1"/>
              </a:buClr>
              <a:buSzPct val="65000"/>
              <a:buFont typeface="Wingdings" charset="2"/>
              <a:buNone/>
            </a:pPr>
            <a:endParaRPr lang="en-US" altLang="zh-CN" sz="1100" baseline="0" dirty="0" smtClean="0">
              <a:ea typeface="宋体" charset="-122"/>
              <a:cs typeface="宋体" charset="-122"/>
            </a:endParaRPr>
          </a:p>
        </p:txBody>
      </p:sp>
    </p:spTree>
    <p:extLst>
      <p:ext uri="{BB962C8B-B14F-4D97-AF65-F5344CB8AC3E}">
        <p14:creationId xmlns:p14="http://schemas.microsoft.com/office/powerpoint/2010/main" val="25159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8BA07EA8-0F34-1840-9B33-819B76948572}" type="slidenum">
              <a:rPr lang="en-US" altLang="en-US">
                <a:solidFill>
                  <a:srgbClr val="000000"/>
                </a:solidFill>
                <a:latin typeface="Gill Sans" charset="0"/>
                <a:ea typeface="ヒラギノ角ゴ Pro W3" charset="-128"/>
              </a:rPr>
              <a:pPr>
                <a:spcBef>
                  <a:spcPct val="0"/>
                </a:spcBef>
              </a:pPr>
              <a:t>31</a:t>
            </a:fld>
            <a:endParaRPr lang="en-US" altLang="en-US">
              <a:solidFill>
                <a:srgbClr val="000000"/>
              </a:solidFill>
              <a:latin typeface="Gill Sans" charset="0"/>
              <a:ea typeface="ヒラギノ角ゴ Pro W3" charset="-128"/>
            </a:endParaRPr>
          </a:p>
        </p:txBody>
      </p:sp>
    </p:spTree>
    <p:extLst>
      <p:ext uri="{BB962C8B-B14F-4D97-AF65-F5344CB8AC3E}">
        <p14:creationId xmlns:p14="http://schemas.microsoft.com/office/powerpoint/2010/main" val="2576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880CD75-2EFD-E044-B764-3A29CDA9AA43}" type="slidenum">
              <a:rPr lang="en-US" altLang="en-US">
                <a:solidFill>
                  <a:srgbClr val="000000"/>
                </a:solidFill>
                <a:latin typeface="Gill Sans" charset="0"/>
                <a:ea typeface="ヒラギノ角ゴ Pro W3" charset="-128"/>
              </a:rPr>
              <a:pPr>
                <a:spcBef>
                  <a:spcPct val="0"/>
                </a:spcBef>
              </a:pPr>
              <a:t>43</a:t>
            </a:fld>
            <a:endParaRPr lang="en-US" altLang="en-US">
              <a:solidFill>
                <a:srgbClr val="000000"/>
              </a:solidFill>
              <a:latin typeface="Gill Sans" charset="0"/>
              <a:ea typeface="ヒラギノ角ゴ Pro W3" charset="-128"/>
            </a:endParaRPr>
          </a:p>
        </p:txBody>
      </p:sp>
    </p:spTree>
    <p:extLst>
      <p:ext uri="{BB962C8B-B14F-4D97-AF65-F5344CB8AC3E}">
        <p14:creationId xmlns:p14="http://schemas.microsoft.com/office/powerpoint/2010/main" val="452522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1122" lvl="2" indent="-346672"/>
            <a:endParaRPr lang="en-US" dirty="0"/>
          </a:p>
        </p:txBody>
      </p:sp>
      <p:sp>
        <p:nvSpPr>
          <p:cNvPr id="4" name="Slide Number Placeholder 3"/>
          <p:cNvSpPr>
            <a:spLocks noGrp="1"/>
          </p:cNvSpPr>
          <p:nvPr>
            <p:ph type="sldNum" sz="quarter" idx="10"/>
          </p:nvPr>
        </p:nvSpPr>
        <p:spPr/>
        <p:txBody>
          <a:bodyPr/>
          <a:lstStyle/>
          <a:p>
            <a:fld id="{64EA88B1-8713-425F-91F8-3BCD699460CF}"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7513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FECF4-DEC9-2A41-8947-8D1BDE7AC25B}" type="slidenum">
              <a:rPr lang="en-US" smtClean="0"/>
              <a:pPr/>
              <a:t>3</a:t>
            </a:fld>
            <a:endParaRPr lang="en-US"/>
          </a:p>
        </p:txBody>
      </p:sp>
    </p:spTree>
    <p:extLst>
      <p:ext uri="{BB962C8B-B14F-4D97-AF65-F5344CB8AC3E}">
        <p14:creationId xmlns:p14="http://schemas.microsoft.com/office/powerpoint/2010/main" val="113617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features of TAC are best illustrated in our evaluations for Knowledge Base Population</a:t>
            </a:r>
            <a:endParaRPr lang="en-US" dirty="0"/>
          </a:p>
        </p:txBody>
      </p:sp>
      <p:sp>
        <p:nvSpPr>
          <p:cNvPr id="4" name="Slide Number Placeholder 3"/>
          <p:cNvSpPr>
            <a:spLocks noGrp="1"/>
          </p:cNvSpPr>
          <p:nvPr>
            <p:ph type="sldNum" sz="quarter" idx="10"/>
          </p:nvPr>
        </p:nvSpPr>
        <p:spPr/>
        <p:txBody>
          <a:bodyPr/>
          <a:lstStyle/>
          <a:p>
            <a:fld id="{7AFFECF4-DEC9-2A41-8947-8D1BDE7AC25B}" type="slidenum">
              <a:rPr lang="en-US" smtClean="0"/>
              <a:pPr/>
              <a:t>4</a:t>
            </a:fld>
            <a:endParaRPr lang="en-US"/>
          </a:p>
        </p:txBody>
      </p:sp>
    </p:spTree>
    <p:extLst>
      <p:ext uri="{BB962C8B-B14F-4D97-AF65-F5344CB8AC3E}">
        <p14:creationId xmlns:p14="http://schemas.microsoft.com/office/powerpoint/2010/main" val="1438592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cases</a:t>
            </a:r>
            <a:r>
              <a:rPr lang="en-US" baseline="0" dirty="0" smtClean="0"/>
              <a:t> defining parameters of the task and evaluation</a:t>
            </a:r>
          </a:p>
          <a:p>
            <a:r>
              <a:rPr lang="en-US" baseline="0" dirty="0" smtClean="0"/>
              <a:t>Early years focused on augment existing KB; recent years shifted to building a KB from scratch.  In principle, the former task requirements are subsumed by the latter.</a:t>
            </a:r>
            <a:endParaRPr lang="en-US" dirty="0"/>
          </a:p>
        </p:txBody>
      </p:sp>
      <p:sp>
        <p:nvSpPr>
          <p:cNvPr id="4" name="Slide Number Placeholder 3"/>
          <p:cNvSpPr>
            <a:spLocks noGrp="1"/>
          </p:cNvSpPr>
          <p:nvPr>
            <p:ph type="sldNum" sz="quarter" idx="10"/>
          </p:nvPr>
        </p:nvSpPr>
        <p:spPr/>
        <p:txBody>
          <a:bodyPr/>
          <a:lstStyle/>
          <a:p>
            <a:fld id="{7AFFECF4-DEC9-2A41-8947-8D1BDE7AC25B}" type="slidenum">
              <a:rPr lang="en-US" smtClean="0"/>
              <a:pPr/>
              <a:t>5</a:t>
            </a:fld>
            <a:endParaRPr lang="en-US"/>
          </a:p>
        </p:txBody>
      </p:sp>
    </p:spTree>
    <p:extLst>
      <p:ext uri="{BB962C8B-B14F-4D97-AF65-F5344CB8AC3E}">
        <p14:creationId xmlns:p14="http://schemas.microsoft.com/office/powerpoint/2010/main" val="194494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16</a:t>
            </a:fld>
            <a:endParaRPr lang="en-GB" altLang="en-US" dirty="0">
              <a:solidFill>
                <a:prstClr val="black"/>
              </a:solidFill>
            </a:endParaRPr>
          </a:p>
        </p:txBody>
      </p:sp>
    </p:spTree>
    <p:extLst>
      <p:ext uri="{BB962C8B-B14F-4D97-AF65-F5344CB8AC3E}">
        <p14:creationId xmlns:p14="http://schemas.microsoft.com/office/powerpoint/2010/main" val="978450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MS PGothic" panose="020B0600070205080204" pitchFamily="34" charset="-128"/>
            </a:endParaRPr>
          </a:p>
        </p:txBody>
      </p:sp>
      <p:sp>
        <p:nvSpPr>
          <p:cNvPr id="50180"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dirty="0" smtClean="0">
                <a:solidFill>
                  <a:prstClr val="black"/>
                </a:solidFill>
              </a:rPr>
              <a:t>14/08/12</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1052" indent="-288867">
              <a:defRPr>
                <a:solidFill>
                  <a:schemeClr val="tx1"/>
                </a:solidFill>
                <a:latin typeface="Arial" panose="020B0604020202020204" pitchFamily="34" charset="0"/>
                <a:ea typeface="MS PGothic" panose="020B0600070205080204" pitchFamily="34" charset="-128"/>
              </a:defRPr>
            </a:lvl2pPr>
            <a:lvl3pPr marL="1155466" indent="-231094">
              <a:defRPr>
                <a:solidFill>
                  <a:schemeClr val="tx1"/>
                </a:solidFill>
                <a:latin typeface="Arial" panose="020B0604020202020204" pitchFamily="34" charset="0"/>
                <a:ea typeface="MS PGothic" panose="020B0600070205080204" pitchFamily="34" charset="-128"/>
              </a:defRPr>
            </a:lvl3pPr>
            <a:lvl4pPr marL="1617652" indent="-231094">
              <a:defRPr>
                <a:solidFill>
                  <a:schemeClr val="tx1"/>
                </a:solidFill>
                <a:latin typeface="Arial" panose="020B0604020202020204" pitchFamily="34" charset="0"/>
                <a:ea typeface="MS PGothic" panose="020B0600070205080204" pitchFamily="34" charset="-128"/>
              </a:defRPr>
            </a:lvl4pPr>
            <a:lvl5pPr marL="2079838" indent="-231094">
              <a:defRPr>
                <a:solidFill>
                  <a:schemeClr val="tx1"/>
                </a:solidFill>
                <a:latin typeface="Arial" panose="020B0604020202020204" pitchFamily="34" charset="0"/>
                <a:ea typeface="MS PGothic" panose="020B0600070205080204" pitchFamily="34" charset="-128"/>
              </a:defRPr>
            </a:lvl5pPr>
            <a:lvl6pPr marL="2542025"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04212"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66397"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28584" indent="-231094"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F145A86-B23A-40CA-B4BF-59F1820311B8}" type="slidenum">
              <a:rPr lang="en-GB" altLang="en-US">
                <a:solidFill>
                  <a:prstClr val="black"/>
                </a:solidFill>
              </a:rPr>
              <a:pPr/>
              <a:t>17</a:t>
            </a:fld>
            <a:endParaRPr lang="en-GB" altLang="en-US" dirty="0">
              <a:solidFill>
                <a:prstClr val="black"/>
              </a:solidFill>
            </a:endParaRPr>
          </a:p>
        </p:txBody>
      </p:sp>
    </p:spTree>
    <p:extLst>
      <p:ext uri="{BB962C8B-B14F-4D97-AF65-F5344CB8AC3E}">
        <p14:creationId xmlns:p14="http://schemas.microsoft.com/office/powerpoint/2010/main" val="40331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Slots by entity type</a:t>
            </a:r>
          </a:p>
          <a:p>
            <a:r>
              <a:rPr lang="en-US" smtClean="0"/>
              <a:t>Single-valued vs list-valued</a:t>
            </a:r>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9CB993-D4E3-304C-9AE7-71E486B31AC7}" type="slidenum">
              <a:rPr lang="en-US" smtClean="0"/>
              <a:pPr/>
              <a:t>19</a:t>
            </a:fld>
            <a:endParaRPr lang="en-US" smtClean="0"/>
          </a:p>
        </p:txBody>
      </p:sp>
    </p:spTree>
    <p:extLst>
      <p:ext uri="{BB962C8B-B14F-4D97-AF65-F5344CB8AC3E}">
        <p14:creationId xmlns:p14="http://schemas.microsoft.com/office/powerpoint/2010/main" val="127559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5800"/>
            <a:ext cx="4572000" cy="3429000"/>
          </a:xfrm>
          <a:ln/>
        </p:spPr>
      </p:sp>
      <p:sp>
        <p:nvSpPr>
          <p:cNvPr id="31747" name="Rectangle 3"/>
          <p:cNvSpPr>
            <a:spLocks noGrp="1" noChangeArrowheads="1"/>
          </p:cNvSpPr>
          <p:nvPr>
            <p:ph type="body" idx="1"/>
          </p:nvPr>
        </p:nvSpPr>
        <p:spPr>
          <a:noFill/>
          <a:ln/>
        </p:spPr>
        <p:txBody>
          <a:bodyPr/>
          <a:lstStyle/>
          <a:p>
            <a:pPr>
              <a:lnSpc>
                <a:spcPct val="80000"/>
              </a:lnSpc>
              <a:spcBef>
                <a:spcPct val="20000"/>
              </a:spcBef>
              <a:buClr>
                <a:schemeClr val="accent1"/>
              </a:buClr>
              <a:buSzPct val="65000"/>
              <a:buFont typeface="Wingdings" charset="2"/>
              <a:buNone/>
            </a:pPr>
            <a:r>
              <a:rPr lang="en-US" altLang="zh-CN" sz="1100" dirty="0" smtClean="0">
                <a:ea typeface="宋体" charset="-122"/>
                <a:cs typeface="宋体" charset="-122"/>
              </a:rPr>
              <a:t>Initially,</a:t>
            </a:r>
            <a:r>
              <a:rPr lang="en-US" altLang="zh-CN" sz="1100" baseline="0" dirty="0" smtClean="0">
                <a:ea typeface="宋体" charset="-122"/>
                <a:cs typeface="宋体" charset="-122"/>
              </a:rPr>
              <a:t> query entities were unambiguous, focus on finding attributes associated with the name.</a:t>
            </a:r>
          </a:p>
          <a:p>
            <a:pPr>
              <a:lnSpc>
                <a:spcPct val="80000"/>
              </a:lnSpc>
              <a:spcBef>
                <a:spcPct val="20000"/>
              </a:spcBef>
              <a:buClr>
                <a:schemeClr val="accent1"/>
              </a:buClr>
              <a:buSzPct val="65000"/>
              <a:buFont typeface="Wingdings" charset="2"/>
              <a:buNone/>
            </a:pPr>
            <a:r>
              <a:rPr lang="en-US" altLang="zh-CN" sz="1100" baseline="0" dirty="0" smtClean="0">
                <a:ea typeface="宋体" charset="-122"/>
                <a:cs typeface="宋体" charset="-122"/>
              </a:rPr>
              <a:t>Then added more ambiguous query entities (Is this child a child of “George W. Bush” (the target entity), or “George H.W. Bush”?)</a:t>
            </a:r>
          </a:p>
          <a:p>
            <a:pPr>
              <a:lnSpc>
                <a:spcPct val="80000"/>
              </a:lnSpc>
              <a:spcBef>
                <a:spcPct val="20000"/>
              </a:spcBef>
              <a:buClr>
                <a:schemeClr val="accent1"/>
              </a:buClr>
              <a:buSzPct val="65000"/>
              <a:buFont typeface="Wingdings" charset="2"/>
              <a:buNone/>
            </a:pPr>
            <a:r>
              <a:rPr lang="en-US" altLang="zh-CN" sz="1100" baseline="0" dirty="0" smtClean="0">
                <a:ea typeface="宋体" charset="-122"/>
                <a:cs typeface="宋体" charset="-122"/>
              </a:rPr>
              <a:t>Then removed </a:t>
            </a:r>
            <a:r>
              <a:rPr lang="en-US" altLang="zh-CN" sz="1100" baseline="0" dirty="0" err="1" smtClean="0">
                <a:ea typeface="宋体" charset="-122"/>
                <a:cs typeface="宋体" charset="-122"/>
              </a:rPr>
              <a:t>nodeid</a:t>
            </a:r>
            <a:r>
              <a:rPr lang="en-US" altLang="zh-CN" sz="1100" baseline="0" dirty="0" smtClean="0">
                <a:ea typeface="宋体" charset="-122"/>
                <a:cs typeface="宋体" charset="-122"/>
              </a:rPr>
              <a:t> from query – “Which George Bush should we find attributes for?”  Must use context of entity mention in query to disambiguate the entity mention</a:t>
            </a:r>
          </a:p>
          <a:p>
            <a:pPr>
              <a:lnSpc>
                <a:spcPct val="80000"/>
              </a:lnSpc>
              <a:spcBef>
                <a:spcPct val="20000"/>
              </a:spcBef>
              <a:buClr>
                <a:schemeClr val="accent1"/>
              </a:buClr>
              <a:buSzPct val="65000"/>
              <a:buFont typeface="Wingdings" charset="2"/>
              <a:buNone/>
            </a:pPr>
            <a:endParaRPr lang="en-US" altLang="zh-CN" sz="1100" baseline="0" dirty="0" smtClean="0">
              <a:ea typeface="宋体" charset="-122"/>
              <a:cs typeface="宋体" charset="-122"/>
            </a:endParaRPr>
          </a:p>
          <a:p>
            <a:pPr>
              <a:lnSpc>
                <a:spcPct val="80000"/>
              </a:lnSpc>
              <a:spcBef>
                <a:spcPct val="20000"/>
              </a:spcBef>
              <a:buClr>
                <a:schemeClr val="accent1"/>
              </a:buClr>
              <a:buSzPct val="65000"/>
              <a:buFont typeface="Wingdings" charset="2"/>
              <a:buNone/>
            </a:pPr>
            <a:r>
              <a:rPr lang="en-US" altLang="zh-CN" sz="1100" baseline="0" dirty="0" smtClean="0">
                <a:ea typeface="宋体" charset="-122"/>
                <a:cs typeface="宋体" charset="-122"/>
              </a:rPr>
              <a:t>Remove reference KB altogether – just extract all slot fillers for the query entity defined by the entity mention in the query.</a:t>
            </a:r>
          </a:p>
        </p:txBody>
      </p:sp>
    </p:spTree>
    <p:extLst>
      <p:ext uri="{BB962C8B-B14F-4D97-AF65-F5344CB8AC3E}">
        <p14:creationId xmlns:p14="http://schemas.microsoft.com/office/powerpoint/2010/main" val="531101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4588" y="685800"/>
            <a:ext cx="4572000" cy="3429000"/>
          </a:xfrm>
          <a:ln/>
        </p:spPr>
      </p:sp>
      <p:sp>
        <p:nvSpPr>
          <p:cNvPr id="31747" name="Rectangle 3"/>
          <p:cNvSpPr>
            <a:spLocks noGrp="1" noChangeArrowheads="1"/>
          </p:cNvSpPr>
          <p:nvPr>
            <p:ph type="body" idx="1"/>
          </p:nvPr>
        </p:nvSpPr>
        <p:spPr>
          <a:noFill/>
          <a:ln/>
        </p:spPr>
        <p:txBody>
          <a:bodyPr/>
          <a:lstStyle/>
          <a:p>
            <a:pPr>
              <a:lnSpc>
                <a:spcPct val="80000"/>
              </a:lnSpc>
              <a:spcBef>
                <a:spcPct val="20000"/>
              </a:spcBef>
              <a:buClr>
                <a:schemeClr val="accent1"/>
              </a:buClr>
              <a:buSzPct val="65000"/>
              <a:buFont typeface="Wingdings" charset="2"/>
              <a:buNone/>
            </a:pPr>
            <a:endParaRPr lang="en-US" altLang="zh-CN" sz="1100" baseline="0" dirty="0" smtClean="0">
              <a:ea typeface="宋体" charset="-122"/>
              <a:cs typeface="宋体" charset="-122"/>
            </a:endParaRPr>
          </a:p>
        </p:txBody>
      </p:sp>
    </p:spTree>
    <p:extLst>
      <p:ext uri="{BB962C8B-B14F-4D97-AF65-F5344CB8AC3E}">
        <p14:creationId xmlns:p14="http://schemas.microsoft.com/office/powerpoint/2010/main" val="2049140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B07557-257A-E04F-965C-BD36AEC5E087}" type="datetimeFigureOut">
              <a:rPr lang="en-US" smtClean="0"/>
              <a:pPr/>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07557-257A-E04F-965C-BD36AEC5E087}" type="datetimeFigureOut">
              <a:rPr lang="en-US" smtClean="0"/>
              <a:pPr/>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07557-257A-E04F-965C-BD36AEC5E087}" type="datetimeFigureOut">
              <a:rPr lang="en-US" smtClean="0"/>
              <a:pPr/>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4" indent="0" algn="ctr">
              <a:buNone/>
              <a:defRPr>
                <a:solidFill>
                  <a:schemeClr val="tx1">
                    <a:tint val="75000"/>
                  </a:schemeClr>
                </a:solidFill>
              </a:defRPr>
            </a:lvl2pPr>
            <a:lvl3pPr marL="913544" indent="0" algn="ctr">
              <a:buNone/>
              <a:defRPr>
                <a:solidFill>
                  <a:schemeClr val="tx1">
                    <a:tint val="75000"/>
                  </a:schemeClr>
                </a:solidFill>
              </a:defRPr>
            </a:lvl3pPr>
            <a:lvl4pPr marL="1370319" indent="0" algn="ctr">
              <a:buNone/>
              <a:defRPr>
                <a:solidFill>
                  <a:schemeClr val="tx1">
                    <a:tint val="75000"/>
                  </a:schemeClr>
                </a:solidFill>
              </a:defRPr>
            </a:lvl4pPr>
            <a:lvl5pPr marL="1827089" indent="0" algn="ctr">
              <a:buNone/>
              <a:defRPr>
                <a:solidFill>
                  <a:schemeClr val="tx1">
                    <a:tint val="75000"/>
                  </a:schemeClr>
                </a:solidFill>
              </a:defRPr>
            </a:lvl5pPr>
            <a:lvl6pPr marL="2283864" indent="0" algn="ctr">
              <a:buNone/>
              <a:defRPr>
                <a:solidFill>
                  <a:schemeClr val="tx1">
                    <a:tint val="75000"/>
                  </a:schemeClr>
                </a:solidFill>
              </a:defRPr>
            </a:lvl6pPr>
            <a:lvl7pPr marL="2740634" indent="0" algn="ctr">
              <a:buNone/>
              <a:defRPr>
                <a:solidFill>
                  <a:schemeClr val="tx1">
                    <a:tint val="75000"/>
                  </a:schemeClr>
                </a:solidFill>
              </a:defRPr>
            </a:lvl7pPr>
            <a:lvl8pPr marL="3197408" indent="0" algn="ctr">
              <a:buNone/>
              <a:defRPr>
                <a:solidFill>
                  <a:schemeClr val="tx1">
                    <a:tint val="75000"/>
                  </a:schemeClr>
                </a:solidFill>
              </a:defRPr>
            </a:lvl8pPr>
            <a:lvl9pPr marL="365417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43B66C-47D6-4940-BAF9-C96B72445640}" type="datetimeFigureOut">
              <a:rPr lang="en-US"/>
              <a:pPr>
                <a:defRPr/>
              </a:pPr>
              <a:t>6/23/17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F3DE2D-6C21-244E-A8B0-BCC74CAE79BF}" type="slidenum">
              <a:rPr lang="en-US"/>
              <a:pPr>
                <a:defRPr/>
              </a:pPr>
              <a:t>‹#›</a:t>
            </a:fld>
            <a:endParaRPr lang="en-US"/>
          </a:p>
        </p:txBody>
      </p:sp>
    </p:spTree>
    <p:extLst>
      <p:ext uri="{BB962C8B-B14F-4D97-AF65-F5344CB8AC3E}">
        <p14:creationId xmlns:p14="http://schemas.microsoft.com/office/powerpoint/2010/main" val="24660343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F08EB5-DA52-004F-A8EF-0B2EC0AC302D}" type="datetimeFigureOut">
              <a:rPr lang="en-US"/>
              <a:pPr>
                <a:defRPr/>
              </a:pPr>
              <a:t>6/23/17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7B27BD-23E8-0E4E-B14C-946E8A4A348E}" type="slidenum">
              <a:rPr lang="en-US"/>
              <a:pPr>
                <a:defRPr/>
              </a:pPr>
              <a:t>‹#›</a:t>
            </a:fld>
            <a:endParaRPr lang="en-US"/>
          </a:p>
        </p:txBody>
      </p:sp>
    </p:spTree>
    <p:extLst>
      <p:ext uri="{BB962C8B-B14F-4D97-AF65-F5344CB8AC3E}">
        <p14:creationId xmlns:p14="http://schemas.microsoft.com/office/powerpoint/2010/main" val="315676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74" indent="0">
              <a:buNone/>
              <a:defRPr sz="1800">
                <a:solidFill>
                  <a:schemeClr val="tx1">
                    <a:tint val="75000"/>
                  </a:schemeClr>
                </a:solidFill>
              </a:defRPr>
            </a:lvl2pPr>
            <a:lvl3pPr marL="913544" indent="0">
              <a:buNone/>
              <a:defRPr sz="1600">
                <a:solidFill>
                  <a:schemeClr val="tx1">
                    <a:tint val="75000"/>
                  </a:schemeClr>
                </a:solidFill>
              </a:defRPr>
            </a:lvl3pPr>
            <a:lvl4pPr marL="1370319" indent="0">
              <a:buNone/>
              <a:defRPr sz="1400">
                <a:solidFill>
                  <a:schemeClr val="tx1">
                    <a:tint val="75000"/>
                  </a:schemeClr>
                </a:solidFill>
              </a:defRPr>
            </a:lvl4pPr>
            <a:lvl5pPr marL="1827089" indent="0">
              <a:buNone/>
              <a:defRPr sz="1400">
                <a:solidFill>
                  <a:schemeClr val="tx1">
                    <a:tint val="75000"/>
                  </a:schemeClr>
                </a:solidFill>
              </a:defRPr>
            </a:lvl5pPr>
            <a:lvl6pPr marL="2283864" indent="0">
              <a:buNone/>
              <a:defRPr sz="1400">
                <a:solidFill>
                  <a:schemeClr val="tx1">
                    <a:tint val="75000"/>
                  </a:schemeClr>
                </a:solidFill>
              </a:defRPr>
            </a:lvl6pPr>
            <a:lvl7pPr marL="2740634" indent="0">
              <a:buNone/>
              <a:defRPr sz="1400">
                <a:solidFill>
                  <a:schemeClr val="tx1">
                    <a:tint val="75000"/>
                  </a:schemeClr>
                </a:solidFill>
              </a:defRPr>
            </a:lvl7pPr>
            <a:lvl8pPr marL="3197408" indent="0">
              <a:buNone/>
              <a:defRPr sz="1400">
                <a:solidFill>
                  <a:schemeClr val="tx1">
                    <a:tint val="75000"/>
                  </a:schemeClr>
                </a:solidFill>
              </a:defRPr>
            </a:lvl8pPr>
            <a:lvl9pPr marL="365417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3B81CD-5ACB-9A46-A33D-4DF523E86D3C}" type="datetimeFigureOut">
              <a:rPr lang="en-US"/>
              <a:pPr>
                <a:defRPr/>
              </a:pPr>
              <a:t>6/23/17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39CEA-640B-424F-968F-B822658A201C}" type="slidenum">
              <a:rPr lang="en-US"/>
              <a:pPr>
                <a:defRPr/>
              </a:pPr>
              <a:t>‹#›</a:t>
            </a:fld>
            <a:endParaRPr lang="en-US"/>
          </a:p>
        </p:txBody>
      </p:sp>
    </p:spTree>
    <p:extLst>
      <p:ext uri="{BB962C8B-B14F-4D97-AF65-F5344CB8AC3E}">
        <p14:creationId xmlns:p14="http://schemas.microsoft.com/office/powerpoint/2010/main" val="1177491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055F92C-8A66-C443-A103-D90C942A94C4}" type="datetimeFigureOut">
              <a:rPr lang="en-US"/>
              <a:pPr>
                <a:defRPr/>
              </a:pPr>
              <a:t>6/23/17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0B590B-89FD-D048-A794-833C329EB86F}" type="slidenum">
              <a:rPr lang="en-US"/>
              <a:pPr>
                <a:defRPr/>
              </a:pPr>
              <a:t>‹#›</a:t>
            </a:fld>
            <a:endParaRPr lang="en-US"/>
          </a:p>
        </p:txBody>
      </p:sp>
    </p:spTree>
    <p:extLst>
      <p:ext uri="{BB962C8B-B14F-4D97-AF65-F5344CB8AC3E}">
        <p14:creationId xmlns:p14="http://schemas.microsoft.com/office/powerpoint/2010/main" val="2819508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A1E803-38BC-FB45-AE0D-F5C0914F1F02}" type="datetimeFigureOut">
              <a:rPr lang="en-US"/>
              <a:pPr>
                <a:defRPr/>
              </a:pPr>
              <a:t>6/23/17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0E0331-61F4-5242-9491-F29F8AB27C5E}" type="slidenum">
              <a:rPr lang="en-US"/>
              <a:pPr>
                <a:defRPr/>
              </a:pPr>
              <a:t>‹#›</a:t>
            </a:fld>
            <a:endParaRPr lang="en-US"/>
          </a:p>
        </p:txBody>
      </p:sp>
    </p:spTree>
    <p:extLst>
      <p:ext uri="{BB962C8B-B14F-4D97-AF65-F5344CB8AC3E}">
        <p14:creationId xmlns:p14="http://schemas.microsoft.com/office/powerpoint/2010/main" val="1205952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FF0733-B555-C84F-B93B-ED5297F42301}" type="datetimeFigureOut">
              <a:rPr lang="en-US"/>
              <a:pPr>
                <a:defRPr/>
              </a:pPr>
              <a:t>6/23/17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299B7C-579C-254F-88B7-77389B7B17B4}" type="slidenum">
              <a:rPr lang="en-US"/>
              <a:pPr>
                <a:defRPr/>
              </a:pPr>
              <a:t>‹#›</a:t>
            </a:fld>
            <a:endParaRPr lang="en-US"/>
          </a:p>
        </p:txBody>
      </p:sp>
    </p:spTree>
    <p:extLst>
      <p:ext uri="{BB962C8B-B14F-4D97-AF65-F5344CB8AC3E}">
        <p14:creationId xmlns:p14="http://schemas.microsoft.com/office/powerpoint/2010/main" val="4221601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D4EF92-909A-9B4C-9066-63369274E45D}" type="datetimeFigureOut">
              <a:rPr lang="en-US"/>
              <a:pPr>
                <a:defRPr/>
              </a:pPr>
              <a:t>6/23/17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DE40279-0304-904E-87CE-9A40E219A73D}" type="slidenum">
              <a:rPr lang="en-US"/>
              <a:pPr>
                <a:defRPr/>
              </a:pPr>
              <a:t>‹#›</a:t>
            </a:fld>
            <a:endParaRPr lang="en-US"/>
          </a:p>
        </p:txBody>
      </p:sp>
    </p:spTree>
    <p:extLst>
      <p:ext uri="{BB962C8B-B14F-4D97-AF65-F5344CB8AC3E}">
        <p14:creationId xmlns:p14="http://schemas.microsoft.com/office/powerpoint/2010/main" val="1095505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E4EB8-FFFA-AA4A-B351-4AA51E6C5E82}" type="datetimeFigureOut">
              <a:rPr lang="en-US"/>
              <a:pPr>
                <a:defRPr/>
              </a:pPr>
              <a:t>6/23/17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FF5119-4177-244C-82EF-AF9BEF100BF9}" type="slidenum">
              <a:rPr lang="en-US"/>
              <a:pPr>
                <a:defRPr/>
              </a:pPr>
              <a:t>‹#›</a:t>
            </a:fld>
            <a:endParaRPr lang="en-US"/>
          </a:p>
        </p:txBody>
      </p:sp>
    </p:spTree>
    <p:extLst>
      <p:ext uri="{BB962C8B-B14F-4D97-AF65-F5344CB8AC3E}">
        <p14:creationId xmlns:p14="http://schemas.microsoft.com/office/powerpoint/2010/main" val="979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B07557-257A-E04F-965C-BD36AEC5E087}" type="datetimeFigureOut">
              <a:rPr lang="en-US" smtClean="0"/>
              <a:pPr/>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A53A29-C7FD-C048-8244-075F657EE13C}" type="datetimeFigureOut">
              <a:rPr lang="en-US"/>
              <a:pPr>
                <a:defRPr/>
              </a:pPr>
              <a:t>6/23/17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0E8810-1FA2-6641-8EA4-99F0B223D9F7}" type="slidenum">
              <a:rPr lang="en-US"/>
              <a:pPr>
                <a:defRPr/>
              </a:pPr>
              <a:t>‹#›</a:t>
            </a:fld>
            <a:endParaRPr lang="en-US"/>
          </a:p>
        </p:txBody>
      </p:sp>
    </p:spTree>
    <p:extLst>
      <p:ext uri="{BB962C8B-B14F-4D97-AF65-F5344CB8AC3E}">
        <p14:creationId xmlns:p14="http://schemas.microsoft.com/office/powerpoint/2010/main" val="3628900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0688C9-9CBC-074C-8600-55242360F563}" type="datetimeFigureOut">
              <a:rPr lang="en-US"/>
              <a:pPr>
                <a:defRPr/>
              </a:pPr>
              <a:t>6/23/17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8F0BFB-4E37-B34C-B1F1-6C0DB0426B6C}" type="slidenum">
              <a:rPr lang="en-US"/>
              <a:pPr>
                <a:defRPr/>
              </a:pPr>
              <a:t>‹#›</a:t>
            </a:fld>
            <a:endParaRPr lang="en-US"/>
          </a:p>
        </p:txBody>
      </p:sp>
    </p:spTree>
    <p:extLst>
      <p:ext uri="{BB962C8B-B14F-4D97-AF65-F5344CB8AC3E}">
        <p14:creationId xmlns:p14="http://schemas.microsoft.com/office/powerpoint/2010/main" val="368173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00CCDF-0E03-714A-9AFE-F57173DC4B09}" type="datetimeFigureOut">
              <a:rPr lang="en-US"/>
              <a:pPr>
                <a:defRPr/>
              </a:pPr>
              <a:t>6/23/17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994D2-9004-E849-A87F-DB1BD39E8F17}" type="slidenum">
              <a:rPr lang="en-US"/>
              <a:pPr>
                <a:defRPr/>
              </a:pPr>
              <a:t>‹#›</a:t>
            </a:fld>
            <a:endParaRPr lang="en-US"/>
          </a:p>
        </p:txBody>
      </p:sp>
    </p:spTree>
    <p:extLst>
      <p:ext uri="{BB962C8B-B14F-4D97-AF65-F5344CB8AC3E}">
        <p14:creationId xmlns:p14="http://schemas.microsoft.com/office/powerpoint/2010/main" val="53096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3852863"/>
            <a:ext cx="6135687" cy="1633538"/>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B07557-257A-E04F-965C-BD36AEC5E087}" type="datetimeFigureOut">
              <a:rPr lang="en-US" smtClean="0"/>
              <a:pPr/>
              <a:t>6/23/17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B07557-257A-E04F-965C-BD36AEC5E087}" type="datetimeFigureOut">
              <a:rPr lang="en-US" smtClean="0"/>
              <a:pPr/>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B07557-257A-E04F-965C-BD36AEC5E087}" type="datetimeFigureOut">
              <a:rPr lang="en-US" smtClean="0"/>
              <a:pPr/>
              <a:t>6/23/17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B07557-257A-E04F-965C-BD36AEC5E087}" type="datetimeFigureOut">
              <a:rPr lang="en-US" smtClean="0"/>
              <a:pPr/>
              <a:t>6/23/17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B07557-257A-E04F-965C-BD36AEC5E087}" type="datetimeFigureOut">
              <a:rPr lang="en-US" smtClean="0"/>
              <a:pPr/>
              <a:t>6/23/17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03E1F-5DD2-6C42-A6F9-4A6FE4CF96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6096000"/>
            <a:ext cx="7772401" cy="609600"/>
          </a:xfrm>
        </p:spPr>
        <p:txBody>
          <a:bodyPr>
            <a:normAutofit/>
          </a:bodyPr>
          <a:lstStyle>
            <a:lvl1pPr marL="0" indent="0" algn="ctr">
              <a:buNone/>
              <a:defRPr sz="16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B07557-257A-E04F-965C-BD36AEC5E087}" type="datetimeFigureOut">
              <a:rPr lang="en-US" smtClean="0"/>
              <a:pPr/>
              <a:t>6/23/17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0B07557-257A-E04F-965C-BD36AEC5E087}" type="datetimeFigureOut">
              <a:rPr lang="en-US" smtClean="0"/>
              <a:pPr/>
              <a:t>6/23/17</a:t>
            </a:fld>
            <a:endParaRPr lang="en-US"/>
          </a:p>
        </p:txBody>
      </p:sp>
      <p:sp>
        <p:nvSpPr>
          <p:cNvPr id="9" name="Slide Number Placeholder 8"/>
          <p:cNvSpPr>
            <a:spLocks noGrp="1"/>
          </p:cNvSpPr>
          <p:nvPr>
            <p:ph type="sldNum" sz="quarter" idx="11"/>
          </p:nvPr>
        </p:nvSpPr>
        <p:spPr/>
        <p:txBody>
          <a:bodyPr/>
          <a:lstStyle/>
          <a:p>
            <a:fld id="{14E03E1F-5DD2-6C42-A6F9-4A6FE4CF963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29" tIns="45714" rIns="91429" bIns="45714"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E03E1F-5DD2-6C42-A6F9-4A6FE4CF9634}"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29" tIns="45714" rIns="91429" bIns="45714"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2" y="1645920"/>
            <a:ext cx="2438399" cy="365760"/>
          </a:xfrm>
          <a:prstGeom prst="rect">
            <a:avLst/>
          </a:prstGeom>
        </p:spPr>
        <p:txBody>
          <a:bodyPr vert="horz" lIns="91429" tIns="45714" rIns="91429" bIns="45714" rtlCol="0" anchor="ctr"/>
          <a:lstStyle>
            <a:lvl1pPr algn="l">
              <a:defRPr sz="1200">
                <a:solidFill>
                  <a:schemeClr val="bg2"/>
                </a:solidFill>
              </a:defRPr>
            </a:lvl1pPr>
          </a:lstStyle>
          <a:p>
            <a:fld id="{C0B07557-257A-E04F-965C-BD36AEC5E087}" type="datetimeFigureOut">
              <a:rPr lang="en-US" smtClean="0"/>
              <a:pPr/>
              <a:t>6/23/17</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293"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860" indent="-228573" algn="l" defTabSz="914293"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05" indent="-228573" algn="l" defTabSz="914293"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722" indent="-228573" algn="l" defTabSz="914293"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010" indent="-228573" algn="l" defTabSz="914293"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299" indent="-228573" algn="l" defTabSz="914293"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157" indent="-182859" algn="l" defTabSz="914293"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015" indent="-182859" algn="l" defTabSz="914293"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2874" indent="-182859" algn="l" defTabSz="914293"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5733" indent="-182859" algn="l" defTabSz="914293"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8"/>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354" tIns="45678" rIns="91354" bIns="45678" rtlCol="0" anchor="ctr"/>
          <a:lstStyle>
            <a:lvl1pPr algn="l" fontAlgn="auto">
              <a:spcBef>
                <a:spcPts val="0"/>
              </a:spcBef>
              <a:spcAft>
                <a:spcPts val="0"/>
              </a:spcAft>
              <a:defRPr sz="1200">
                <a:solidFill>
                  <a:prstClr val="white">
                    <a:tint val="75000"/>
                  </a:prstClr>
                </a:solidFill>
                <a:latin typeface="Calibri"/>
                <a:ea typeface="+mn-ea"/>
                <a:cs typeface="+mn-cs"/>
              </a:defRPr>
            </a:lvl1pPr>
          </a:lstStyle>
          <a:p>
            <a:pPr defTabSz="456774">
              <a:defRPr/>
            </a:pPr>
            <a:fld id="{5330F78A-AEA0-F24A-9757-9D048AE96BA6}" type="datetimeFigureOut">
              <a:rPr lang="en-US"/>
              <a:pPr defTabSz="456774">
                <a:defRPr/>
              </a:pPr>
              <a:t>6/23/17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54" tIns="45678" rIns="91354" bIns="45678" rtlCol="0" anchor="ctr"/>
          <a:lstStyle>
            <a:lvl1pPr algn="ctr" fontAlgn="auto">
              <a:spcBef>
                <a:spcPts val="0"/>
              </a:spcBef>
              <a:spcAft>
                <a:spcPts val="0"/>
              </a:spcAft>
              <a:defRPr sz="1200">
                <a:solidFill>
                  <a:prstClr val="white">
                    <a:tint val="75000"/>
                  </a:prstClr>
                </a:solidFill>
                <a:latin typeface="Calibri"/>
                <a:ea typeface="+mn-ea"/>
                <a:cs typeface="+mn-cs"/>
              </a:defRPr>
            </a:lvl1pPr>
          </a:lstStyle>
          <a:p>
            <a:pPr defTabSz="456774">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354" tIns="45678" rIns="91354" bIns="45678" rtlCol="0" anchor="ctr"/>
          <a:lstStyle>
            <a:lvl1pPr algn="r" fontAlgn="auto">
              <a:spcBef>
                <a:spcPts val="0"/>
              </a:spcBef>
              <a:spcAft>
                <a:spcPts val="0"/>
              </a:spcAft>
              <a:defRPr sz="1200">
                <a:solidFill>
                  <a:prstClr val="white">
                    <a:tint val="75000"/>
                  </a:prstClr>
                </a:solidFill>
                <a:latin typeface="Calibri"/>
                <a:ea typeface="+mn-ea"/>
                <a:cs typeface="+mn-cs"/>
              </a:defRPr>
            </a:lvl1pPr>
          </a:lstStyle>
          <a:p>
            <a:pPr defTabSz="456774">
              <a:defRPr/>
            </a:pPr>
            <a:fld id="{6F0A24C7-A639-CC46-8627-B9673B8D1CC0}" type="slidenum">
              <a:rPr lang="en-US"/>
              <a:pPr defTabSz="456774">
                <a:defRPr/>
              </a:pPr>
              <a:t>‹#›</a:t>
            </a:fld>
            <a:endParaRPr lang="en-US"/>
          </a:p>
        </p:txBody>
      </p:sp>
    </p:spTree>
    <p:extLst>
      <p:ext uri="{BB962C8B-B14F-4D97-AF65-F5344CB8AC3E}">
        <p14:creationId xmlns:p14="http://schemas.microsoft.com/office/powerpoint/2010/main" val="1389822288"/>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6774" algn="ctr"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3544" algn="ctr"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0319" algn="ctr"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7089" algn="ctr"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579" indent="-342579" algn="l" rtl="0" eaLnBrk="0" fontAlgn="base" hangingPunct="0">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254" indent="-285482" algn="l" rtl="0" eaLnBrk="0" fontAlgn="base" hangingPunct="0">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1932" indent="-228387" algn="l" rtl="0" eaLnBrk="0" fontAlgn="base" hangingPunct="0">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598703" indent="-228387"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5476" indent="-228387" algn="l" rtl="0" eaLnBrk="0" fontAlgn="base" hangingPunct="0">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2248"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22"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793"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564" indent="-228387" algn="l" defTabSz="9135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9.png"/><Relationship Id="rId8"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9.png"/><Relationship Id="rId10"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9.png"/><Relationship Id="rId10"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Excel_Worksheet1.xlsx"/><Relationship Id="rId4"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Populating and Evaluating Knowledge Bases</a:t>
            </a:r>
            <a:endParaRPr lang="en-US" dirty="0"/>
          </a:p>
        </p:txBody>
      </p:sp>
      <p:sp>
        <p:nvSpPr>
          <p:cNvPr id="3" name="Subtitle 2"/>
          <p:cNvSpPr>
            <a:spLocks noGrp="1"/>
          </p:cNvSpPr>
          <p:nvPr>
            <p:ph type="subTitle" idx="1"/>
          </p:nvPr>
        </p:nvSpPr>
        <p:spPr/>
        <p:txBody>
          <a:bodyPr>
            <a:normAutofit lnSpcReduction="10000"/>
          </a:bodyPr>
          <a:lstStyle/>
          <a:p>
            <a:r>
              <a:rPr lang="en-US" dirty="0" err="1" smtClean="0"/>
              <a:t>Hoa</a:t>
            </a:r>
            <a:r>
              <a:rPr lang="en-US" dirty="0" smtClean="0"/>
              <a:t> Dang</a:t>
            </a:r>
          </a:p>
          <a:p>
            <a:r>
              <a:rPr lang="en-US" dirty="0" smtClean="0"/>
              <a:t>NIST</a:t>
            </a:r>
          </a:p>
          <a:p>
            <a:r>
              <a:rPr lang="en-US" dirty="0" smtClean="0"/>
              <a:t>December 8, 2016</a:t>
            </a:r>
            <a:endParaRPr lang="en-US" dirty="0"/>
          </a:p>
        </p:txBody>
      </p:sp>
    </p:spTree>
    <p:extLst>
      <p:ext uri="{BB962C8B-B14F-4D97-AF65-F5344CB8AC3E}">
        <p14:creationId xmlns:p14="http://schemas.microsoft.com/office/powerpoint/2010/main" val="1822222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Entities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70786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V="1">
            <a:off x="2828276" y="1599987"/>
            <a:ext cx="6007876" cy="1519247"/>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r>
              <a:rPr lang="en-US" sz="3600" dirty="0" smtClean="0"/>
              <a:t>2009 English </a:t>
            </a:r>
            <a:r>
              <a:rPr lang="en-US" sz="3600" dirty="0"/>
              <a:t>Entity Linking </a:t>
            </a:r>
          </a:p>
        </p:txBody>
      </p:sp>
      <p:sp>
        <p:nvSpPr>
          <p:cNvPr id="7" name="Content Placeholder 6"/>
          <p:cNvSpPr>
            <a:spLocks noGrp="1"/>
          </p:cNvSpPr>
          <p:nvPr>
            <p:ph sz="quarter" idx="4294967295"/>
          </p:nvPr>
        </p:nvSpPr>
        <p:spPr>
          <a:xfrm>
            <a:off x="3381965" y="1599505"/>
            <a:ext cx="5481637" cy="1189038"/>
          </a:xfrm>
          <a:solidFill>
            <a:schemeClr val="bg1"/>
          </a:solidFill>
          <a:ln>
            <a:solidFill>
              <a:schemeClr val="tx1"/>
            </a:solidFill>
          </a:ln>
        </p:spPr>
        <p:txBody>
          <a:bodyPr>
            <a:noAutofit/>
          </a:bodyPr>
          <a:lstStyle/>
          <a:p>
            <a:pPr marL="0" indent="0">
              <a:buNone/>
            </a:pPr>
            <a:r>
              <a:rPr lang="en-US" sz="1200">
                <a:latin typeface="Courier"/>
                <a:cs typeface="Courier"/>
              </a:rPr>
              <a:t>And talking to the Today programme's John Humphrys, Scottish MP </a:t>
            </a:r>
            <a:r>
              <a:rPr lang="en-US" sz="1200" b="1">
                <a:latin typeface="Courier"/>
                <a:cs typeface="Courier"/>
              </a:rPr>
              <a:t>Michael Moore </a:t>
            </a:r>
            <a:r>
              <a:rPr lang="en-US" sz="1200">
                <a:latin typeface="Courier"/>
                <a:cs typeface="Courier"/>
              </a:rPr>
              <a:t>argued that being part of the UK provides Scotland with security. "When two of our biggest banks - RBS and Bank of Scotland - collapsed, it was the strength and size of the UK economy that helped us to cope."</a:t>
            </a:r>
          </a:p>
        </p:txBody>
      </p:sp>
      <p:pic>
        <p:nvPicPr>
          <p:cNvPr id="4" name="Picture 3"/>
          <p:cNvPicPr>
            <a:picLocks noChangeAspect="1"/>
          </p:cNvPicPr>
          <p:nvPr/>
        </p:nvPicPr>
        <p:blipFill>
          <a:blip r:embed="rId2"/>
          <a:stretch>
            <a:fillRect/>
          </a:stretch>
        </p:blipFill>
        <p:spPr>
          <a:xfrm>
            <a:off x="301752" y="1599987"/>
            <a:ext cx="2526524" cy="2356866"/>
          </a:xfrm>
          <a:prstGeom prst="rect">
            <a:avLst/>
          </a:prstGeom>
        </p:spPr>
      </p:pic>
      <p:sp>
        <p:nvSpPr>
          <p:cNvPr id="5" name="Rectangle 4"/>
          <p:cNvSpPr/>
          <p:nvPr/>
        </p:nvSpPr>
        <p:spPr>
          <a:xfrm>
            <a:off x="301752" y="3119234"/>
            <a:ext cx="2526524" cy="351259"/>
          </a:xfrm>
          <a:prstGeom prst="rect">
            <a:avLst/>
          </a:prstGeom>
          <a:solidFill>
            <a:schemeClr val="accent1">
              <a:tint val="95000"/>
              <a:alpha val="0"/>
            </a:schemeClr>
          </a:solidFill>
          <a:ln w="158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V="1">
            <a:off x="2828276" y="2788444"/>
            <a:ext cx="6007876" cy="68204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301752" y="1599987"/>
            <a:ext cx="3053172" cy="151924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01752" y="2788444"/>
            <a:ext cx="3053172" cy="682049"/>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stretch>
            <a:fillRect/>
          </a:stretch>
        </p:blipFill>
        <p:spPr>
          <a:xfrm>
            <a:off x="456709" y="4552755"/>
            <a:ext cx="2202785" cy="2164925"/>
          </a:xfrm>
          <a:prstGeom prst="rect">
            <a:avLst/>
          </a:prstGeom>
        </p:spPr>
      </p:pic>
      <p:pic>
        <p:nvPicPr>
          <p:cNvPr id="18" name="Picture 17"/>
          <p:cNvPicPr>
            <a:picLocks noChangeAspect="1"/>
          </p:cNvPicPr>
          <p:nvPr/>
        </p:nvPicPr>
        <p:blipFill>
          <a:blip r:embed="rId4"/>
          <a:stretch>
            <a:fillRect/>
          </a:stretch>
        </p:blipFill>
        <p:spPr>
          <a:xfrm>
            <a:off x="3098196" y="5131799"/>
            <a:ext cx="1215658" cy="1585881"/>
          </a:xfrm>
          <a:prstGeom prst="rect">
            <a:avLst/>
          </a:prstGeom>
        </p:spPr>
      </p:pic>
      <p:pic>
        <p:nvPicPr>
          <p:cNvPr id="19" name="Picture 18"/>
          <p:cNvPicPr>
            <a:picLocks noChangeAspect="1"/>
          </p:cNvPicPr>
          <p:nvPr/>
        </p:nvPicPr>
        <p:blipFill>
          <a:blip r:embed="rId5"/>
          <a:srcRect l="12209" r="13446"/>
          <a:stretch>
            <a:fillRect/>
          </a:stretch>
        </p:blipFill>
        <p:spPr>
          <a:xfrm>
            <a:off x="4634490" y="5131799"/>
            <a:ext cx="1094442" cy="1585881"/>
          </a:xfrm>
          <a:prstGeom prst="rect">
            <a:avLst/>
          </a:prstGeom>
        </p:spPr>
      </p:pic>
      <p:pic>
        <p:nvPicPr>
          <p:cNvPr id="20" name="Picture 19"/>
          <p:cNvPicPr>
            <a:picLocks noChangeAspect="1"/>
          </p:cNvPicPr>
          <p:nvPr/>
        </p:nvPicPr>
        <p:blipFill>
          <a:blip r:embed="rId6"/>
          <a:srcRect l="16313" r="21704"/>
          <a:stretch>
            <a:fillRect/>
          </a:stretch>
        </p:blipFill>
        <p:spPr>
          <a:xfrm>
            <a:off x="6053211" y="5131799"/>
            <a:ext cx="1310629" cy="1585881"/>
          </a:xfrm>
          <a:prstGeom prst="rect">
            <a:avLst/>
          </a:prstGeom>
        </p:spPr>
      </p:pic>
      <p:pic>
        <p:nvPicPr>
          <p:cNvPr id="21" name="Picture 20"/>
          <p:cNvPicPr>
            <a:picLocks noChangeAspect="1"/>
          </p:cNvPicPr>
          <p:nvPr/>
        </p:nvPicPr>
        <p:blipFill>
          <a:blip r:embed="rId7"/>
          <a:srcRect l="10804" r="11971"/>
          <a:stretch>
            <a:fillRect/>
          </a:stretch>
        </p:blipFill>
        <p:spPr>
          <a:xfrm>
            <a:off x="7607062" y="5131798"/>
            <a:ext cx="1391698" cy="1585881"/>
          </a:xfrm>
          <a:prstGeom prst="rect">
            <a:avLst/>
          </a:prstGeom>
        </p:spPr>
      </p:pic>
      <p:pic>
        <p:nvPicPr>
          <p:cNvPr id="22" name="Picture 21"/>
          <p:cNvPicPr>
            <a:picLocks noChangeAspect="1"/>
          </p:cNvPicPr>
          <p:nvPr/>
        </p:nvPicPr>
        <p:blipFill>
          <a:blip r:embed="rId8"/>
          <a:stretch>
            <a:fillRect/>
          </a:stretch>
        </p:blipFill>
        <p:spPr>
          <a:xfrm>
            <a:off x="5230514" y="3239563"/>
            <a:ext cx="1301209" cy="905491"/>
          </a:xfrm>
          <a:prstGeom prst="rect">
            <a:avLst/>
          </a:prstGeom>
        </p:spPr>
      </p:pic>
      <p:sp>
        <p:nvSpPr>
          <p:cNvPr id="40" name="TextBox 39"/>
          <p:cNvSpPr txBox="1"/>
          <p:nvPr/>
        </p:nvSpPr>
        <p:spPr>
          <a:xfrm>
            <a:off x="219229" y="4293510"/>
            <a:ext cx="2656083" cy="369332"/>
          </a:xfrm>
          <a:prstGeom prst="rect">
            <a:avLst/>
          </a:prstGeom>
          <a:noFill/>
        </p:spPr>
        <p:txBody>
          <a:bodyPr wrap="none" rtlCol="0">
            <a:spAutoFit/>
          </a:bodyPr>
          <a:lstStyle/>
          <a:p>
            <a:r>
              <a:rPr lang="en-US"/>
              <a:t>English Knowledge base</a:t>
            </a:r>
          </a:p>
        </p:txBody>
      </p:sp>
      <p:sp>
        <p:nvSpPr>
          <p:cNvPr id="41" name="TextBox 40"/>
          <p:cNvSpPr txBox="1"/>
          <p:nvPr/>
        </p:nvSpPr>
        <p:spPr>
          <a:xfrm>
            <a:off x="219229" y="1230655"/>
            <a:ext cx="3145983" cy="369332"/>
          </a:xfrm>
          <a:prstGeom prst="rect">
            <a:avLst/>
          </a:prstGeom>
          <a:noFill/>
        </p:spPr>
        <p:txBody>
          <a:bodyPr wrap="square" rtlCol="0">
            <a:spAutoFit/>
          </a:bodyPr>
          <a:lstStyle/>
          <a:p>
            <a:r>
              <a:rPr lang="en-US"/>
              <a:t>English source document</a:t>
            </a:r>
          </a:p>
        </p:txBody>
      </p:sp>
      <p:sp>
        <p:nvSpPr>
          <p:cNvPr id="43" name="TextBox 42"/>
          <p:cNvSpPr txBox="1"/>
          <p:nvPr/>
        </p:nvSpPr>
        <p:spPr>
          <a:xfrm>
            <a:off x="4767493" y="4128560"/>
            <a:ext cx="2493195" cy="369332"/>
          </a:xfrm>
          <a:prstGeom prst="rect">
            <a:avLst/>
          </a:prstGeom>
          <a:noFill/>
        </p:spPr>
        <p:txBody>
          <a:bodyPr wrap="square" rtlCol="0">
            <a:spAutoFit/>
          </a:bodyPr>
          <a:lstStyle/>
          <a:p>
            <a:r>
              <a:rPr lang="en-US"/>
              <a:t>Entity Linking System</a:t>
            </a:r>
          </a:p>
        </p:txBody>
      </p:sp>
      <p:sp>
        <p:nvSpPr>
          <p:cNvPr id="44" name="Striped Right Arrow 43"/>
          <p:cNvSpPr/>
          <p:nvPr/>
        </p:nvSpPr>
        <p:spPr>
          <a:xfrm rot="5400000">
            <a:off x="5751046" y="2766330"/>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triped Right Arrow 44"/>
          <p:cNvSpPr/>
          <p:nvPr/>
        </p:nvSpPr>
        <p:spPr>
          <a:xfrm rot="5400000">
            <a:off x="5751046" y="4530641"/>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9" name="Group 48"/>
          <p:cNvGrpSpPr/>
          <p:nvPr/>
        </p:nvGrpSpPr>
        <p:grpSpPr>
          <a:xfrm>
            <a:off x="4062013" y="1991870"/>
            <a:ext cx="2153279" cy="796673"/>
            <a:chOff x="4062013" y="1991870"/>
            <a:chExt cx="2153279" cy="796673"/>
          </a:xfrm>
        </p:grpSpPr>
        <p:sp>
          <p:nvSpPr>
            <p:cNvPr id="47" name="Left Brace 46"/>
            <p:cNvSpPr/>
            <p:nvPr/>
          </p:nvSpPr>
          <p:spPr>
            <a:xfrm rot="16200000">
              <a:off x="4962238" y="1573193"/>
              <a:ext cx="348020" cy="1185373"/>
            </a:xfrm>
            <a:prstGeom prst="leftBrace">
              <a:avLst/>
            </a:prstGeom>
            <a:ln w="33655">
              <a:solidFill>
                <a:srgbClr val="FF00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p:cNvSpPr txBox="1"/>
            <p:nvPr/>
          </p:nvSpPr>
          <p:spPr>
            <a:xfrm>
              <a:off x="4062013" y="2419211"/>
              <a:ext cx="2153279" cy="369332"/>
            </a:xfrm>
            <a:prstGeom prst="rect">
              <a:avLst/>
            </a:prstGeom>
            <a:solidFill>
              <a:schemeClr val="bg1"/>
            </a:solidFill>
            <a:ln w="44450">
              <a:solidFill>
                <a:srgbClr val="FF0000"/>
              </a:solidFill>
            </a:ln>
          </p:spPr>
          <p:txBody>
            <a:bodyPr wrap="none" rtlCol="0">
              <a:spAutoFit/>
            </a:bodyPr>
            <a:lstStyle/>
            <a:p>
              <a:r>
                <a:rPr lang="en-US" dirty="0"/>
                <a:t>Query name offsets</a:t>
              </a:r>
            </a:p>
          </p:txBody>
        </p:sp>
      </p:grpSp>
      <p:sp>
        <p:nvSpPr>
          <p:cNvPr id="51" name="TextBox 50"/>
          <p:cNvSpPr txBox="1"/>
          <p:nvPr/>
        </p:nvSpPr>
        <p:spPr>
          <a:xfrm>
            <a:off x="5420844" y="1230655"/>
            <a:ext cx="2704542" cy="369332"/>
          </a:xfrm>
          <a:prstGeom prst="rect">
            <a:avLst/>
          </a:prstGeom>
          <a:noFill/>
          <a:ln w="34925">
            <a:noFill/>
          </a:ln>
        </p:spPr>
        <p:txBody>
          <a:bodyPr wrap="square" rtlCol="0">
            <a:spAutoFit/>
          </a:bodyPr>
          <a:lstStyle/>
          <a:p>
            <a:r>
              <a:rPr lang="en-US"/>
              <a:t>Query</a:t>
            </a:r>
          </a:p>
        </p:txBody>
      </p:sp>
    </p:spTree>
    <p:extLst>
      <p:ext uri="{BB962C8B-B14F-4D97-AF65-F5344CB8AC3E}">
        <p14:creationId xmlns:p14="http://schemas.microsoft.com/office/powerpoint/2010/main" val="2403122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2828276" y="2504509"/>
            <a:ext cx="6007876" cy="283936"/>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2"/>
          <a:stretch>
            <a:fillRect/>
          </a:stretch>
        </p:blipFill>
        <p:spPr>
          <a:xfrm>
            <a:off x="148438" y="1730750"/>
            <a:ext cx="2715115" cy="1688615"/>
          </a:xfrm>
          <a:prstGeom prst="rect">
            <a:avLst/>
          </a:prstGeom>
        </p:spPr>
      </p:pic>
      <p:cxnSp>
        <p:nvCxnSpPr>
          <p:cNvPr id="11" name="Straight Connector 10"/>
          <p:cNvCxnSpPr/>
          <p:nvPr/>
        </p:nvCxnSpPr>
        <p:spPr>
          <a:xfrm flipV="1">
            <a:off x="2828276" y="1599988"/>
            <a:ext cx="6007876" cy="543333"/>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r>
              <a:rPr lang="en-US" sz="3600" dirty="0" smtClean="0"/>
              <a:t>2011 Cross-Lingual </a:t>
            </a:r>
            <a:r>
              <a:rPr lang="en-US" sz="3600" dirty="0"/>
              <a:t>Entity </a:t>
            </a:r>
            <a:r>
              <a:rPr lang="en-US" sz="3600" dirty="0" smtClean="0"/>
              <a:t>Linking</a:t>
            </a:r>
            <a:endParaRPr lang="en-US" sz="3600" dirty="0"/>
          </a:p>
        </p:txBody>
      </p:sp>
      <p:sp>
        <p:nvSpPr>
          <p:cNvPr id="7" name="Content Placeholder 6"/>
          <p:cNvSpPr>
            <a:spLocks noGrp="1"/>
          </p:cNvSpPr>
          <p:nvPr>
            <p:ph sz="quarter" idx="4294967295"/>
          </p:nvPr>
        </p:nvSpPr>
        <p:spPr>
          <a:xfrm>
            <a:off x="3381965" y="1599505"/>
            <a:ext cx="5481637" cy="1189038"/>
          </a:xfrm>
          <a:solidFill>
            <a:schemeClr val="bg1"/>
          </a:solidFill>
          <a:ln>
            <a:solidFill>
              <a:schemeClr val="tx1"/>
            </a:solidFill>
          </a:ln>
        </p:spPr>
        <p:txBody>
          <a:bodyPr>
            <a:noAutofit/>
          </a:bodyPr>
          <a:lstStyle/>
          <a:p>
            <a:pPr marL="0" indent="0">
              <a:buNone/>
            </a:pPr>
            <a:r>
              <a:rPr lang="en-US" sz="1500">
                <a:latin typeface="Courier"/>
                <a:cs typeface="Courier"/>
              </a:rPr>
              <a:t>他是少有的顶着明星光环的记录片导演，他不仅缔造了全美纪录片卖座的票房神话，还在两年之内分别捧得奥斯卡最佳纪录片奖和嘎纳电影节的金棕榈大奖。成为美国乃至全世界有史以来最为成功的纪录片作者之一。他的名字是</a:t>
            </a:r>
            <a:r>
              <a:rPr lang="en-US" sz="1500" b="1">
                <a:latin typeface="Courier"/>
                <a:cs typeface="Courier"/>
              </a:rPr>
              <a:t>迈克尔-摩尔</a:t>
            </a:r>
            <a:r>
              <a:rPr lang="en-US" sz="1500">
                <a:latin typeface="Courier"/>
                <a:cs typeface="Courier"/>
              </a:rPr>
              <a:t>！</a:t>
            </a:r>
          </a:p>
        </p:txBody>
      </p:sp>
      <p:sp>
        <p:nvSpPr>
          <p:cNvPr id="5" name="Rectangle 4"/>
          <p:cNvSpPr/>
          <p:nvPr/>
        </p:nvSpPr>
        <p:spPr>
          <a:xfrm>
            <a:off x="197938" y="2143321"/>
            <a:ext cx="2656082" cy="361188"/>
          </a:xfrm>
          <a:prstGeom prst="rect">
            <a:avLst/>
          </a:prstGeom>
          <a:solidFill>
            <a:schemeClr val="accent1">
              <a:tint val="95000"/>
              <a:alpha val="0"/>
            </a:schemeClr>
          </a:solidFill>
          <a:ln w="158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97938" y="1599988"/>
            <a:ext cx="3156986" cy="543333"/>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7938" y="2504509"/>
            <a:ext cx="3156986" cy="283935"/>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3"/>
          <a:stretch>
            <a:fillRect/>
          </a:stretch>
        </p:blipFill>
        <p:spPr>
          <a:xfrm>
            <a:off x="456709" y="4552755"/>
            <a:ext cx="2202785" cy="2164925"/>
          </a:xfrm>
          <a:prstGeom prst="rect">
            <a:avLst/>
          </a:prstGeom>
        </p:spPr>
      </p:pic>
      <p:pic>
        <p:nvPicPr>
          <p:cNvPr id="18" name="Picture 17"/>
          <p:cNvPicPr>
            <a:picLocks noChangeAspect="1"/>
          </p:cNvPicPr>
          <p:nvPr/>
        </p:nvPicPr>
        <p:blipFill>
          <a:blip r:embed="rId4"/>
          <a:stretch>
            <a:fillRect/>
          </a:stretch>
        </p:blipFill>
        <p:spPr>
          <a:xfrm>
            <a:off x="3098196" y="5131799"/>
            <a:ext cx="1215658" cy="1585881"/>
          </a:xfrm>
          <a:prstGeom prst="rect">
            <a:avLst/>
          </a:prstGeom>
        </p:spPr>
      </p:pic>
      <p:pic>
        <p:nvPicPr>
          <p:cNvPr id="19" name="Picture 18"/>
          <p:cNvPicPr>
            <a:picLocks noChangeAspect="1"/>
          </p:cNvPicPr>
          <p:nvPr/>
        </p:nvPicPr>
        <p:blipFill>
          <a:blip r:embed="rId5"/>
          <a:srcRect l="12209" r="13446"/>
          <a:stretch>
            <a:fillRect/>
          </a:stretch>
        </p:blipFill>
        <p:spPr>
          <a:xfrm>
            <a:off x="4634490" y="5131799"/>
            <a:ext cx="1094442" cy="1585881"/>
          </a:xfrm>
          <a:prstGeom prst="rect">
            <a:avLst/>
          </a:prstGeom>
        </p:spPr>
      </p:pic>
      <p:pic>
        <p:nvPicPr>
          <p:cNvPr id="20" name="Picture 19"/>
          <p:cNvPicPr>
            <a:picLocks noChangeAspect="1"/>
          </p:cNvPicPr>
          <p:nvPr/>
        </p:nvPicPr>
        <p:blipFill>
          <a:blip r:embed="rId6"/>
          <a:srcRect l="16313" r="21704"/>
          <a:stretch>
            <a:fillRect/>
          </a:stretch>
        </p:blipFill>
        <p:spPr>
          <a:xfrm>
            <a:off x="6053211" y="5131799"/>
            <a:ext cx="1310629" cy="1585881"/>
          </a:xfrm>
          <a:prstGeom prst="rect">
            <a:avLst/>
          </a:prstGeom>
        </p:spPr>
      </p:pic>
      <p:pic>
        <p:nvPicPr>
          <p:cNvPr id="21" name="Picture 20"/>
          <p:cNvPicPr>
            <a:picLocks noChangeAspect="1"/>
          </p:cNvPicPr>
          <p:nvPr/>
        </p:nvPicPr>
        <p:blipFill>
          <a:blip r:embed="rId7"/>
          <a:srcRect l="10804" r="11971"/>
          <a:stretch>
            <a:fillRect/>
          </a:stretch>
        </p:blipFill>
        <p:spPr>
          <a:xfrm>
            <a:off x="7607062" y="5131798"/>
            <a:ext cx="1391698" cy="1585881"/>
          </a:xfrm>
          <a:prstGeom prst="rect">
            <a:avLst/>
          </a:prstGeom>
        </p:spPr>
      </p:pic>
      <p:pic>
        <p:nvPicPr>
          <p:cNvPr id="22" name="Picture 21"/>
          <p:cNvPicPr>
            <a:picLocks noChangeAspect="1"/>
          </p:cNvPicPr>
          <p:nvPr/>
        </p:nvPicPr>
        <p:blipFill>
          <a:blip r:embed="rId8"/>
          <a:stretch>
            <a:fillRect/>
          </a:stretch>
        </p:blipFill>
        <p:spPr>
          <a:xfrm>
            <a:off x="5230514" y="3239563"/>
            <a:ext cx="1301209" cy="905491"/>
          </a:xfrm>
          <a:prstGeom prst="rect">
            <a:avLst/>
          </a:prstGeom>
        </p:spPr>
      </p:pic>
      <p:sp>
        <p:nvSpPr>
          <p:cNvPr id="40" name="TextBox 39"/>
          <p:cNvSpPr txBox="1"/>
          <p:nvPr/>
        </p:nvSpPr>
        <p:spPr>
          <a:xfrm>
            <a:off x="197938" y="4293510"/>
            <a:ext cx="2656083" cy="369332"/>
          </a:xfrm>
          <a:prstGeom prst="rect">
            <a:avLst/>
          </a:prstGeom>
          <a:noFill/>
        </p:spPr>
        <p:txBody>
          <a:bodyPr wrap="none" rtlCol="0">
            <a:spAutoFit/>
          </a:bodyPr>
          <a:lstStyle/>
          <a:p>
            <a:r>
              <a:rPr lang="en-US"/>
              <a:t>English Knowledge base</a:t>
            </a:r>
          </a:p>
        </p:txBody>
      </p:sp>
      <p:sp>
        <p:nvSpPr>
          <p:cNvPr id="41" name="TextBox 40"/>
          <p:cNvSpPr txBox="1"/>
          <p:nvPr/>
        </p:nvSpPr>
        <p:spPr>
          <a:xfrm>
            <a:off x="148438" y="1230173"/>
            <a:ext cx="2800767" cy="369332"/>
          </a:xfrm>
          <a:prstGeom prst="rect">
            <a:avLst/>
          </a:prstGeom>
          <a:noFill/>
        </p:spPr>
        <p:txBody>
          <a:bodyPr wrap="none" rtlCol="0">
            <a:spAutoFit/>
          </a:bodyPr>
          <a:lstStyle/>
          <a:p>
            <a:r>
              <a:rPr lang="en-US"/>
              <a:t>Chinese source document</a:t>
            </a:r>
          </a:p>
        </p:txBody>
      </p:sp>
      <p:sp>
        <p:nvSpPr>
          <p:cNvPr id="43" name="TextBox 42"/>
          <p:cNvSpPr txBox="1"/>
          <p:nvPr/>
        </p:nvSpPr>
        <p:spPr>
          <a:xfrm>
            <a:off x="4767493" y="4128560"/>
            <a:ext cx="2493195" cy="369332"/>
          </a:xfrm>
          <a:prstGeom prst="rect">
            <a:avLst/>
          </a:prstGeom>
          <a:noFill/>
        </p:spPr>
        <p:txBody>
          <a:bodyPr wrap="square" rtlCol="0">
            <a:spAutoFit/>
          </a:bodyPr>
          <a:lstStyle/>
          <a:p>
            <a:r>
              <a:rPr lang="en-US"/>
              <a:t>Entity Linking System</a:t>
            </a:r>
          </a:p>
        </p:txBody>
      </p:sp>
      <p:sp>
        <p:nvSpPr>
          <p:cNvPr id="44" name="Striped Right Arrow 43"/>
          <p:cNvSpPr/>
          <p:nvPr/>
        </p:nvSpPr>
        <p:spPr>
          <a:xfrm rot="5400000">
            <a:off x="5751046" y="2766330"/>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triped Right Arrow 44"/>
          <p:cNvSpPr/>
          <p:nvPr/>
        </p:nvSpPr>
        <p:spPr>
          <a:xfrm rot="5400000">
            <a:off x="5751046" y="4530641"/>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5420844" y="1230655"/>
            <a:ext cx="2704542" cy="369332"/>
          </a:xfrm>
          <a:prstGeom prst="rect">
            <a:avLst/>
          </a:prstGeom>
          <a:noFill/>
          <a:ln w="34925">
            <a:noFill/>
          </a:ln>
        </p:spPr>
        <p:txBody>
          <a:bodyPr wrap="square" rtlCol="0">
            <a:spAutoFit/>
          </a:bodyPr>
          <a:lstStyle/>
          <a:p>
            <a:r>
              <a:rPr lang="en-US"/>
              <a:t>Query</a:t>
            </a:r>
          </a:p>
        </p:txBody>
      </p:sp>
    </p:spTree>
    <p:extLst>
      <p:ext uri="{BB962C8B-B14F-4D97-AF65-F5344CB8AC3E}">
        <p14:creationId xmlns:p14="http://schemas.microsoft.com/office/powerpoint/2010/main" val="8781262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98121" y="1599987"/>
            <a:ext cx="2875066" cy="2209612"/>
            <a:chOff x="98121" y="1599987"/>
            <a:chExt cx="2875066" cy="2209612"/>
          </a:xfrm>
        </p:grpSpPr>
        <p:pic>
          <p:nvPicPr>
            <p:cNvPr id="23" name="Picture 22"/>
            <p:cNvPicPr>
              <a:picLocks noChangeAspect="1"/>
            </p:cNvPicPr>
            <p:nvPr/>
          </p:nvPicPr>
          <p:blipFill>
            <a:blip r:embed="rId2"/>
            <a:stretch>
              <a:fillRect/>
            </a:stretch>
          </p:blipFill>
          <p:spPr>
            <a:xfrm>
              <a:off x="98121" y="1599987"/>
              <a:ext cx="2755900" cy="635000"/>
            </a:xfrm>
            <a:prstGeom prst="rect">
              <a:avLst/>
            </a:prstGeom>
          </p:spPr>
        </p:pic>
        <p:pic>
          <p:nvPicPr>
            <p:cNvPr id="24" name="Picture 23"/>
            <p:cNvPicPr>
              <a:picLocks noChangeAspect="1"/>
            </p:cNvPicPr>
            <p:nvPr/>
          </p:nvPicPr>
          <p:blipFill>
            <a:blip r:embed="rId3"/>
            <a:stretch>
              <a:fillRect/>
            </a:stretch>
          </p:blipFill>
          <p:spPr>
            <a:xfrm>
              <a:off x="98121" y="2234987"/>
              <a:ext cx="2875066" cy="884247"/>
            </a:xfrm>
            <a:prstGeom prst="rect">
              <a:avLst/>
            </a:prstGeom>
          </p:spPr>
        </p:pic>
        <p:pic>
          <p:nvPicPr>
            <p:cNvPr id="25" name="Picture 24"/>
            <p:cNvPicPr>
              <a:picLocks noChangeAspect="1"/>
            </p:cNvPicPr>
            <p:nvPr/>
          </p:nvPicPr>
          <p:blipFill>
            <a:blip r:embed="rId4"/>
            <a:srcRect b="54067"/>
            <a:stretch>
              <a:fillRect/>
            </a:stretch>
          </p:blipFill>
          <p:spPr>
            <a:xfrm>
              <a:off x="107346" y="3138842"/>
              <a:ext cx="2865841" cy="670757"/>
            </a:xfrm>
            <a:prstGeom prst="rect">
              <a:avLst/>
            </a:prstGeom>
          </p:spPr>
        </p:pic>
      </p:grpSp>
      <p:cxnSp>
        <p:nvCxnSpPr>
          <p:cNvPr id="11" name="Straight Connector 10"/>
          <p:cNvCxnSpPr/>
          <p:nvPr/>
        </p:nvCxnSpPr>
        <p:spPr>
          <a:xfrm flipV="1">
            <a:off x="2828276" y="1599987"/>
            <a:ext cx="6007876" cy="1519247"/>
          </a:xfrm>
          <a:prstGeom prst="line">
            <a:avLst/>
          </a:prstGeom>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lstStyle/>
          <a:p>
            <a:r>
              <a:rPr lang="en-US" sz="3600" dirty="0" smtClean="0"/>
              <a:t>2012 Cross-Lingual Entity Linking</a:t>
            </a:r>
            <a:endParaRPr lang="en-US" sz="3600" dirty="0"/>
          </a:p>
        </p:txBody>
      </p:sp>
      <p:sp>
        <p:nvSpPr>
          <p:cNvPr id="7" name="Content Placeholder 6"/>
          <p:cNvSpPr>
            <a:spLocks noGrp="1"/>
          </p:cNvSpPr>
          <p:nvPr>
            <p:ph sz="quarter" idx="4294967295"/>
          </p:nvPr>
        </p:nvSpPr>
        <p:spPr>
          <a:xfrm>
            <a:off x="3381965" y="1599505"/>
            <a:ext cx="5481637" cy="1189038"/>
          </a:xfrm>
          <a:solidFill>
            <a:schemeClr val="bg1"/>
          </a:solidFill>
          <a:ln>
            <a:solidFill>
              <a:schemeClr val="tx1"/>
            </a:solidFill>
          </a:ln>
        </p:spPr>
        <p:txBody>
          <a:bodyPr>
            <a:noAutofit/>
          </a:bodyPr>
          <a:lstStyle/>
          <a:p>
            <a:pPr marL="0" indent="0">
              <a:buNone/>
            </a:pPr>
            <a:r>
              <a:rPr lang="en-US" sz="1200">
                <a:latin typeface="Courier"/>
                <a:cs typeface="Courier"/>
              </a:rPr>
              <a:t>El preacuerdo, alcanzado tras varios meses de negociaciones entre el ministro británico para Escocia, </a:t>
            </a:r>
            <a:r>
              <a:rPr lang="en-US" sz="1200" b="1">
                <a:latin typeface="Courier"/>
                <a:cs typeface="Courier"/>
              </a:rPr>
              <a:t>Michael Moore</a:t>
            </a:r>
            <a:r>
              <a:rPr lang="en-US" sz="1200">
                <a:latin typeface="Courier"/>
                <a:cs typeface="Courier"/>
              </a:rPr>
              <a:t>, y la número dos del Gobierno escocés, Nicola Sturgeon, fue cerrado el lunes por la noche en una conversación telefónica entre ambos, que se reunirán para el visto bueno final el viernes que viene</a:t>
            </a:r>
          </a:p>
        </p:txBody>
      </p:sp>
      <p:sp>
        <p:nvSpPr>
          <p:cNvPr id="5" name="Rectangle 4"/>
          <p:cNvSpPr/>
          <p:nvPr/>
        </p:nvSpPr>
        <p:spPr>
          <a:xfrm>
            <a:off x="107345" y="3119234"/>
            <a:ext cx="2746675" cy="690365"/>
          </a:xfrm>
          <a:prstGeom prst="rect">
            <a:avLst/>
          </a:prstGeom>
          <a:solidFill>
            <a:schemeClr val="accent1">
              <a:tint val="95000"/>
              <a:alpha val="0"/>
            </a:schemeClr>
          </a:solidFill>
          <a:ln w="15875">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V="1">
            <a:off x="107346" y="1599988"/>
            <a:ext cx="3247578" cy="15192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107346" y="2788445"/>
            <a:ext cx="3247578" cy="1021154"/>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456709" y="4552755"/>
            <a:ext cx="2202785" cy="2164925"/>
          </a:xfrm>
          <a:prstGeom prst="rect">
            <a:avLst/>
          </a:prstGeom>
        </p:spPr>
      </p:pic>
      <p:pic>
        <p:nvPicPr>
          <p:cNvPr id="18" name="Picture 17"/>
          <p:cNvPicPr>
            <a:picLocks noChangeAspect="1"/>
          </p:cNvPicPr>
          <p:nvPr/>
        </p:nvPicPr>
        <p:blipFill>
          <a:blip r:embed="rId6"/>
          <a:stretch>
            <a:fillRect/>
          </a:stretch>
        </p:blipFill>
        <p:spPr>
          <a:xfrm>
            <a:off x="3098196" y="5131799"/>
            <a:ext cx="1215658" cy="1585881"/>
          </a:xfrm>
          <a:prstGeom prst="rect">
            <a:avLst/>
          </a:prstGeom>
        </p:spPr>
      </p:pic>
      <p:pic>
        <p:nvPicPr>
          <p:cNvPr id="19" name="Picture 18"/>
          <p:cNvPicPr>
            <a:picLocks noChangeAspect="1"/>
          </p:cNvPicPr>
          <p:nvPr/>
        </p:nvPicPr>
        <p:blipFill>
          <a:blip r:embed="rId7"/>
          <a:srcRect l="12209" r="13446"/>
          <a:stretch>
            <a:fillRect/>
          </a:stretch>
        </p:blipFill>
        <p:spPr>
          <a:xfrm>
            <a:off x="4634490" y="5131799"/>
            <a:ext cx="1094442" cy="1585881"/>
          </a:xfrm>
          <a:prstGeom prst="rect">
            <a:avLst/>
          </a:prstGeom>
        </p:spPr>
      </p:pic>
      <p:pic>
        <p:nvPicPr>
          <p:cNvPr id="20" name="Picture 19"/>
          <p:cNvPicPr>
            <a:picLocks noChangeAspect="1"/>
          </p:cNvPicPr>
          <p:nvPr/>
        </p:nvPicPr>
        <p:blipFill>
          <a:blip r:embed="rId8"/>
          <a:srcRect l="16313" r="21704"/>
          <a:stretch>
            <a:fillRect/>
          </a:stretch>
        </p:blipFill>
        <p:spPr>
          <a:xfrm>
            <a:off x="6053211" y="5131799"/>
            <a:ext cx="1310629" cy="1585881"/>
          </a:xfrm>
          <a:prstGeom prst="rect">
            <a:avLst/>
          </a:prstGeom>
        </p:spPr>
      </p:pic>
      <p:pic>
        <p:nvPicPr>
          <p:cNvPr id="21" name="Picture 20"/>
          <p:cNvPicPr>
            <a:picLocks noChangeAspect="1"/>
          </p:cNvPicPr>
          <p:nvPr/>
        </p:nvPicPr>
        <p:blipFill>
          <a:blip r:embed="rId9"/>
          <a:srcRect l="10804" r="11971"/>
          <a:stretch>
            <a:fillRect/>
          </a:stretch>
        </p:blipFill>
        <p:spPr>
          <a:xfrm>
            <a:off x="7607062" y="5131798"/>
            <a:ext cx="1391698" cy="1585881"/>
          </a:xfrm>
          <a:prstGeom prst="rect">
            <a:avLst/>
          </a:prstGeom>
        </p:spPr>
      </p:pic>
      <p:pic>
        <p:nvPicPr>
          <p:cNvPr id="22" name="Picture 21"/>
          <p:cNvPicPr>
            <a:picLocks noChangeAspect="1"/>
          </p:cNvPicPr>
          <p:nvPr/>
        </p:nvPicPr>
        <p:blipFill>
          <a:blip r:embed="rId10"/>
          <a:stretch>
            <a:fillRect/>
          </a:stretch>
        </p:blipFill>
        <p:spPr>
          <a:xfrm>
            <a:off x="5230514" y="3239563"/>
            <a:ext cx="1301209" cy="905491"/>
          </a:xfrm>
          <a:prstGeom prst="rect">
            <a:avLst/>
          </a:prstGeom>
        </p:spPr>
      </p:pic>
      <p:sp>
        <p:nvSpPr>
          <p:cNvPr id="40" name="TextBox 39"/>
          <p:cNvSpPr txBox="1"/>
          <p:nvPr/>
        </p:nvSpPr>
        <p:spPr>
          <a:xfrm>
            <a:off x="197938" y="4293510"/>
            <a:ext cx="2656083" cy="369332"/>
          </a:xfrm>
          <a:prstGeom prst="rect">
            <a:avLst/>
          </a:prstGeom>
          <a:noFill/>
        </p:spPr>
        <p:txBody>
          <a:bodyPr wrap="none" rtlCol="0">
            <a:spAutoFit/>
          </a:bodyPr>
          <a:lstStyle/>
          <a:p>
            <a:r>
              <a:rPr lang="en-US"/>
              <a:t>English Knowledge base</a:t>
            </a:r>
          </a:p>
        </p:txBody>
      </p:sp>
      <p:sp>
        <p:nvSpPr>
          <p:cNvPr id="41" name="TextBox 40"/>
          <p:cNvSpPr txBox="1"/>
          <p:nvPr/>
        </p:nvSpPr>
        <p:spPr>
          <a:xfrm>
            <a:off x="197938" y="1230173"/>
            <a:ext cx="2890748" cy="369332"/>
          </a:xfrm>
          <a:prstGeom prst="rect">
            <a:avLst/>
          </a:prstGeom>
          <a:noFill/>
        </p:spPr>
        <p:txBody>
          <a:bodyPr wrap="none" rtlCol="0">
            <a:spAutoFit/>
          </a:bodyPr>
          <a:lstStyle/>
          <a:p>
            <a:r>
              <a:rPr lang="en-US"/>
              <a:t>Spanish source document</a:t>
            </a:r>
          </a:p>
        </p:txBody>
      </p:sp>
      <p:sp>
        <p:nvSpPr>
          <p:cNvPr id="43" name="TextBox 42"/>
          <p:cNvSpPr txBox="1"/>
          <p:nvPr/>
        </p:nvSpPr>
        <p:spPr>
          <a:xfrm>
            <a:off x="4767493" y="4128560"/>
            <a:ext cx="2493195" cy="369332"/>
          </a:xfrm>
          <a:prstGeom prst="rect">
            <a:avLst/>
          </a:prstGeom>
          <a:noFill/>
        </p:spPr>
        <p:txBody>
          <a:bodyPr wrap="square" rtlCol="0">
            <a:spAutoFit/>
          </a:bodyPr>
          <a:lstStyle/>
          <a:p>
            <a:r>
              <a:rPr lang="en-US" dirty="0"/>
              <a:t>Entity Linking System</a:t>
            </a:r>
          </a:p>
        </p:txBody>
      </p:sp>
      <p:sp>
        <p:nvSpPr>
          <p:cNvPr id="44" name="Striped Right Arrow 43"/>
          <p:cNvSpPr/>
          <p:nvPr/>
        </p:nvSpPr>
        <p:spPr>
          <a:xfrm rot="5400000">
            <a:off x="5751046" y="2766330"/>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triped Right Arrow 44"/>
          <p:cNvSpPr/>
          <p:nvPr/>
        </p:nvSpPr>
        <p:spPr>
          <a:xfrm rot="5400000">
            <a:off x="5751046" y="4530641"/>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45"/>
          <p:cNvSpPr txBox="1"/>
          <p:nvPr/>
        </p:nvSpPr>
        <p:spPr>
          <a:xfrm>
            <a:off x="5420844" y="1230655"/>
            <a:ext cx="2704542" cy="369332"/>
          </a:xfrm>
          <a:prstGeom prst="rect">
            <a:avLst/>
          </a:prstGeom>
          <a:noFill/>
          <a:ln w="34925">
            <a:noFill/>
          </a:ln>
        </p:spPr>
        <p:txBody>
          <a:bodyPr wrap="square" rtlCol="0">
            <a:spAutoFit/>
          </a:bodyPr>
          <a:lstStyle/>
          <a:p>
            <a:r>
              <a:rPr lang="en-US"/>
              <a:t>Query</a:t>
            </a:r>
          </a:p>
        </p:txBody>
      </p:sp>
      <p:cxnSp>
        <p:nvCxnSpPr>
          <p:cNvPr id="9" name="Straight Connector 8"/>
          <p:cNvCxnSpPr/>
          <p:nvPr/>
        </p:nvCxnSpPr>
        <p:spPr>
          <a:xfrm flipV="1">
            <a:off x="2854020" y="2788445"/>
            <a:ext cx="5982132" cy="102115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22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6709" y="55566"/>
            <a:ext cx="7620000" cy="1143000"/>
          </a:xfrm>
        </p:spPr>
        <p:txBody>
          <a:bodyPr/>
          <a:lstStyle/>
          <a:p>
            <a:r>
              <a:rPr lang="en-US" sz="3600" dirty="0" smtClean="0"/>
              <a:t>2014 English EDL </a:t>
            </a:r>
            <a:r>
              <a:rPr lang="en-US" sz="3600" dirty="0"/>
              <a:t>Task</a:t>
            </a:r>
          </a:p>
        </p:txBody>
      </p:sp>
      <p:pic>
        <p:nvPicPr>
          <p:cNvPr id="17" name="Picture 16"/>
          <p:cNvPicPr>
            <a:picLocks noChangeAspect="1"/>
          </p:cNvPicPr>
          <p:nvPr/>
        </p:nvPicPr>
        <p:blipFill>
          <a:blip r:embed="rId2"/>
          <a:stretch>
            <a:fillRect/>
          </a:stretch>
        </p:blipFill>
        <p:spPr>
          <a:xfrm>
            <a:off x="456709" y="4552755"/>
            <a:ext cx="2202785" cy="2164925"/>
          </a:xfrm>
          <a:prstGeom prst="rect">
            <a:avLst/>
          </a:prstGeom>
        </p:spPr>
      </p:pic>
      <p:pic>
        <p:nvPicPr>
          <p:cNvPr id="18" name="Picture 17"/>
          <p:cNvPicPr>
            <a:picLocks noChangeAspect="1"/>
          </p:cNvPicPr>
          <p:nvPr/>
        </p:nvPicPr>
        <p:blipFill>
          <a:blip r:embed="rId3"/>
          <a:stretch>
            <a:fillRect/>
          </a:stretch>
        </p:blipFill>
        <p:spPr>
          <a:xfrm>
            <a:off x="3098196" y="5131799"/>
            <a:ext cx="1215658" cy="1585881"/>
          </a:xfrm>
          <a:prstGeom prst="rect">
            <a:avLst/>
          </a:prstGeom>
        </p:spPr>
      </p:pic>
      <p:pic>
        <p:nvPicPr>
          <p:cNvPr id="19" name="Picture 18"/>
          <p:cNvPicPr>
            <a:picLocks noChangeAspect="1"/>
          </p:cNvPicPr>
          <p:nvPr/>
        </p:nvPicPr>
        <p:blipFill>
          <a:blip r:embed="rId4"/>
          <a:srcRect l="12209" r="13446"/>
          <a:stretch>
            <a:fillRect/>
          </a:stretch>
        </p:blipFill>
        <p:spPr>
          <a:xfrm>
            <a:off x="4634490" y="5131799"/>
            <a:ext cx="1094442" cy="1585881"/>
          </a:xfrm>
          <a:prstGeom prst="rect">
            <a:avLst/>
          </a:prstGeom>
        </p:spPr>
      </p:pic>
      <p:pic>
        <p:nvPicPr>
          <p:cNvPr id="20" name="Picture 19"/>
          <p:cNvPicPr>
            <a:picLocks noChangeAspect="1"/>
          </p:cNvPicPr>
          <p:nvPr/>
        </p:nvPicPr>
        <p:blipFill>
          <a:blip r:embed="rId5"/>
          <a:srcRect l="16313" r="21704"/>
          <a:stretch>
            <a:fillRect/>
          </a:stretch>
        </p:blipFill>
        <p:spPr>
          <a:xfrm>
            <a:off x="6053211" y="5131799"/>
            <a:ext cx="1310629" cy="1585881"/>
          </a:xfrm>
          <a:prstGeom prst="rect">
            <a:avLst/>
          </a:prstGeom>
        </p:spPr>
      </p:pic>
      <p:pic>
        <p:nvPicPr>
          <p:cNvPr id="21" name="Picture 20"/>
          <p:cNvPicPr>
            <a:picLocks noChangeAspect="1"/>
          </p:cNvPicPr>
          <p:nvPr/>
        </p:nvPicPr>
        <p:blipFill>
          <a:blip r:embed="rId6"/>
          <a:srcRect l="10804" r="11971"/>
          <a:stretch>
            <a:fillRect/>
          </a:stretch>
        </p:blipFill>
        <p:spPr>
          <a:xfrm>
            <a:off x="7607062" y="5131798"/>
            <a:ext cx="1391698" cy="1585881"/>
          </a:xfrm>
          <a:prstGeom prst="rect">
            <a:avLst/>
          </a:prstGeom>
        </p:spPr>
      </p:pic>
      <p:pic>
        <p:nvPicPr>
          <p:cNvPr id="22" name="Picture 21"/>
          <p:cNvPicPr>
            <a:picLocks noChangeAspect="1"/>
          </p:cNvPicPr>
          <p:nvPr/>
        </p:nvPicPr>
        <p:blipFill>
          <a:blip r:embed="rId7"/>
          <a:stretch>
            <a:fillRect/>
          </a:stretch>
        </p:blipFill>
        <p:spPr>
          <a:xfrm>
            <a:off x="5230374" y="3447586"/>
            <a:ext cx="1301209" cy="905491"/>
          </a:xfrm>
          <a:prstGeom prst="rect">
            <a:avLst/>
          </a:prstGeom>
        </p:spPr>
      </p:pic>
      <p:sp>
        <p:nvSpPr>
          <p:cNvPr id="40" name="TextBox 39"/>
          <p:cNvSpPr txBox="1"/>
          <p:nvPr/>
        </p:nvSpPr>
        <p:spPr>
          <a:xfrm>
            <a:off x="197938" y="4293510"/>
            <a:ext cx="2656083" cy="369332"/>
          </a:xfrm>
          <a:prstGeom prst="rect">
            <a:avLst/>
          </a:prstGeom>
          <a:noFill/>
        </p:spPr>
        <p:txBody>
          <a:bodyPr wrap="none" rtlCol="0">
            <a:spAutoFit/>
          </a:bodyPr>
          <a:lstStyle/>
          <a:p>
            <a:r>
              <a:rPr lang="en-US"/>
              <a:t>English Knowledge base</a:t>
            </a:r>
          </a:p>
        </p:txBody>
      </p:sp>
      <p:sp>
        <p:nvSpPr>
          <p:cNvPr id="43" name="TextBox 42"/>
          <p:cNvSpPr txBox="1"/>
          <p:nvPr/>
        </p:nvSpPr>
        <p:spPr>
          <a:xfrm>
            <a:off x="6564210" y="3609387"/>
            <a:ext cx="1207477" cy="646331"/>
          </a:xfrm>
          <a:prstGeom prst="rect">
            <a:avLst/>
          </a:prstGeom>
          <a:noFill/>
        </p:spPr>
        <p:txBody>
          <a:bodyPr wrap="square" rtlCol="0">
            <a:spAutoFit/>
          </a:bodyPr>
          <a:lstStyle/>
          <a:p>
            <a:r>
              <a:rPr lang="en-US" smtClean="0"/>
              <a:t>EDL System</a:t>
            </a:r>
            <a:endParaRPr lang="en-US" dirty="0"/>
          </a:p>
        </p:txBody>
      </p:sp>
      <p:sp>
        <p:nvSpPr>
          <p:cNvPr id="44" name="Striped Right Arrow 43"/>
          <p:cNvSpPr/>
          <p:nvPr/>
        </p:nvSpPr>
        <p:spPr>
          <a:xfrm rot="5400000">
            <a:off x="5588965" y="3108248"/>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triped Right Arrow 44"/>
          <p:cNvSpPr/>
          <p:nvPr/>
        </p:nvSpPr>
        <p:spPr>
          <a:xfrm rot="5400000">
            <a:off x="5641426" y="4427121"/>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3569279" y="1160299"/>
            <a:ext cx="2526524" cy="1910178"/>
          </a:xfrm>
          <a:prstGeom prst="rect">
            <a:avLst/>
          </a:prstGeom>
        </p:spPr>
      </p:pic>
    </p:spTree>
    <p:extLst>
      <p:ext uri="{BB962C8B-B14F-4D97-AF65-F5344CB8AC3E}">
        <p14:creationId xmlns:p14="http://schemas.microsoft.com/office/powerpoint/2010/main" val="1684523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6268934" y="1065106"/>
            <a:ext cx="2875066" cy="2096010"/>
            <a:chOff x="98121" y="1599987"/>
            <a:chExt cx="2875066" cy="2209612"/>
          </a:xfrm>
        </p:grpSpPr>
        <p:pic>
          <p:nvPicPr>
            <p:cNvPr id="23" name="Picture 22"/>
            <p:cNvPicPr>
              <a:picLocks noChangeAspect="1"/>
            </p:cNvPicPr>
            <p:nvPr/>
          </p:nvPicPr>
          <p:blipFill>
            <a:blip r:embed="rId2"/>
            <a:stretch>
              <a:fillRect/>
            </a:stretch>
          </p:blipFill>
          <p:spPr>
            <a:xfrm>
              <a:off x="98121" y="1599987"/>
              <a:ext cx="2755900" cy="635000"/>
            </a:xfrm>
            <a:prstGeom prst="rect">
              <a:avLst/>
            </a:prstGeom>
          </p:spPr>
        </p:pic>
        <p:pic>
          <p:nvPicPr>
            <p:cNvPr id="24" name="Picture 23"/>
            <p:cNvPicPr>
              <a:picLocks noChangeAspect="1"/>
            </p:cNvPicPr>
            <p:nvPr/>
          </p:nvPicPr>
          <p:blipFill>
            <a:blip r:embed="rId3"/>
            <a:stretch>
              <a:fillRect/>
            </a:stretch>
          </p:blipFill>
          <p:spPr>
            <a:xfrm>
              <a:off x="98121" y="2234987"/>
              <a:ext cx="2875066" cy="884247"/>
            </a:xfrm>
            <a:prstGeom prst="rect">
              <a:avLst/>
            </a:prstGeom>
          </p:spPr>
        </p:pic>
        <p:pic>
          <p:nvPicPr>
            <p:cNvPr id="25" name="Picture 24"/>
            <p:cNvPicPr>
              <a:picLocks noChangeAspect="1"/>
            </p:cNvPicPr>
            <p:nvPr/>
          </p:nvPicPr>
          <p:blipFill>
            <a:blip r:embed="rId4"/>
            <a:srcRect b="54067"/>
            <a:stretch>
              <a:fillRect/>
            </a:stretch>
          </p:blipFill>
          <p:spPr>
            <a:xfrm>
              <a:off x="107346" y="3138842"/>
              <a:ext cx="2865841" cy="670757"/>
            </a:xfrm>
            <a:prstGeom prst="rect">
              <a:avLst/>
            </a:prstGeom>
          </p:spPr>
        </p:pic>
      </p:grpSp>
      <p:sp>
        <p:nvSpPr>
          <p:cNvPr id="6" name="Title 5"/>
          <p:cNvSpPr>
            <a:spLocks noGrp="1"/>
          </p:cNvSpPr>
          <p:nvPr>
            <p:ph type="title"/>
          </p:nvPr>
        </p:nvSpPr>
        <p:spPr>
          <a:xfrm>
            <a:off x="456709" y="55566"/>
            <a:ext cx="7620000" cy="1143000"/>
          </a:xfrm>
        </p:spPr>
        <p:txBody>
          <a:bodyPr/>
          <a:lstStyle/>
          <a:p>
            <a:r>
              <a:rPr lang="en-US" sz="3600" dirty="0" smtClean="0"/>
              <a:t>2015 Cross-Lingual EDL </a:t>
            </a:r>
            <a:r>
              <a:rPr lang="en-US" sz="3600" dirty="0"/>
              <a:t>Task</a:t>
            </a:r>
          </a:p>
        </p:txBody>
      </p:sp>
      <p:pic>
        <p:nvPicPr>
          <p:cNvPr id="17" name="Picture 16"/>
          <p:cNvPicPr>
            <a:picLocks noChangeAspect="1"/>
          </p:cNvPicPr>
          <p:nvPr/>
        </p:nvPicPr>
        <p:blipFill>
          <a:blip r:embed="rId5"/>
          <a:stretch>
            <a:fillRect/>
          </a:stretch>
        </p:blipFill>
        <p:spPr>
          <a:xfrm>
            <a:off x="456709" y="4552755"/>
            <a:ext cx="2202785" cy="2164925"/>
          </a:xfrm>
          <a:prstGeom prst="rect">
            <a:avLst/>
          </a:prstGeom>
        </p:spPr>
      </p:pic>
      <p:pic>
        <p:nvPicPr>
          <p:cNvPr id="18" name="Picture 17"/>
          <p:cNvPicPr>
            <a:picLocks noChangeAspect="1"/>
          </p:cNvPicPr>
          <p:nvPr/>
        </p:nvPicPr>
        <p:blipFill>
          <a:blip r:embed="rId6"/>
          <a:stretch>
            <a:fillRect/>
          </a:stretch>
        </p:blipFill>
        <p:spPr>
          <a:xfrm>
            <a:off x="3098196" y="5131799"/>
            <a:ext cx="1215658" cy="1585881"/>
          </a:xfrm>
          <a:prstGeom prst="rect">
            <a:avLst/>
          </a:prstGeom>
        </p:spPr>
      </p:pic>
      <p:pic>
        <p:nvPicPr>
          <p:cNvPr id="19" name="Picture 18"/>
          <p:cNvPicPr>
            <a:picLocks noChangeAspect="1"/>
          </p:cNvPicPr>
          <p:nvPr/>
        </p:nvPicPr>
        <p:blipFill>
          <a:blip r:embed="rId7"/>
          <a:srcRect l="12209" r="13446"/>
          <a:stretch>
            <a:fillRect/>
          </a:stretch>
        </p:blipFill>
        <p:spPr>
          <a:xfrm>
            <a:off x="4634490" y="5131799"/>
            <a:ext cx="1094442" cy="1585881"/>
          </a:xfrm>
          <a:prstGeom prst="rect">
            <a:avLst/>
          </a:prstGeom>
        </p:spPr>
      </p:pic>
      <p:pic>
        <p:nvPicPr>
          <p:cNvPr id="20" name="Picture 19"/>
          <p:cNvPicPr>
            <a:picLocks noChangeAspect="1"/>
          </p:cNvPicPr>
          <p:nvPr/>
        </p:nvPicPr>
        <p:blipFill>
          <a:blip r:embed="rId8"/>
          <a:srcRect l="16313" r="21704"/>
          <a:stretch>
            <a:fillRect/>
          </a:stretch>
        </p:blipFill>
        <p:spPr>
          <a:xfrm>
            <a:off x="6053211" y="5131799"/>
            <a:ext cx="1310629" cy="1585881"/>
          </a:xfrm>
          <a:prstGeom prst="rect">
            <a:avLst/>
          </a:prstGeom>
        </p:spPr>
      </p:pic>
      <p:pic>
        <p:nvPicPr>
          <p:cNvPr id="21" name="Picture 20"/>
          <p:cNvPicPr>
            <a:picLocks noChangeAspect="1"/>
          </p:cNvPicPr>
          <p:nvPr/>
        </p:nvPicPr>
        <p:blipFill>
          <a:blip r:embed="rId9"/>
          <a:srcRect l="10804" r="11971"/>
          <a:stretch>
            <a:fillRect/>
          </a:stretch>
        </p:blipFill>
        <p:spPr>
          <a:xfrm>
            <a:off x="7607062" y="5131798"/>
            <a:ext cx="1391698" cy="1585881"/>
          </a:xfrm>
          <a:prstGeom prst="rect">
            <a:avLst/>
          </a:prstGeom>
        </p:spPr>
      </p:pic>
      <p:pic>
        <p:nvPicPr>
          <p:cNvPr id="22" name="Picture 21"/>
          <p:cNvPicPr>
            <a:picLocks noChangeAspect="1"/>
          </p:cNvPicPr>
          <p:nvPr/>
        </p:nvPicPr>
        <p:blipFill>
          <a:blip r:embed="rId10"/>
          <a:stretch>
            <a:fillRect/>
          </a:stretch>
        </p:blipFill>
        <p:spPr>
          <a:xfrm>
            <a:off x="5230374" y="3447586"/>
            <a:ext cx="1301209" cy="905491"/>
          </a:xfrm>
          <a:prstGeom prst="rect">
            <a:avLst/>
          </a:prstGeom>
        </p:spPr>
      </p:pic>
      <p:sp>
        <p:nvSpPr>
          <p:cNvPr id="40" name="TextBox 39"/>
          <p:cNvSpPr txBox="1"/>
          <p:nvPr/>
        </p:nvSpPr>
        <p:spPr>
          <a:xfrm>
            <a:off x="197938" y="4293510"/>
            <a:ext cx="2656083" cy="369332"/>
          </a:xfrm>
          <a:prstGeom prst="rect">
            <a:avLst/>
          </a:prstGeom>
          <a:noFill/>
        </p:spPr>
        <p:txBody>
          <a:bodyPr wrap="none" rtlCol="0">
            <a:spAutoFit/>
          </a:bodyPr>
          <a:lstStyle/>
          <a:p>
            <a:r>
              <a:rPr lang="en-US"/>
              <a:t>English Knowledge base</a:t>
            </a:r>
          </a:p>
        </p:txBody>
      </p:sp>
      <p:sp>
        <p:nvSpPr>
          <p:cNvPr id="43" name="TextBox 42"/>
          <p:cNvSpPr txBox="1"/>
          <p:nvPr/>
        </p:nvSpPr>
        <p:spPr>
          <a:xfrm>
            <a:off x="6564210" y="3609387"/>
            <a:ext cx="1207477" cy="646331"/>
          </a:xfrm>
          <a:prstGeom prst="rect">
            <a:avLst/>
          </a:prstGeom>
          <a:noFill/>
        </p:spPr>
        <p:txBody>
          <a:bodyPr wrap="square" rtlCol="0">
            <a:spAutoFit/>
          </a:bodyPr>
          <a:lstStyle/>
          <a:p>
            <a:r>
              <a:rPr lang="en-US" smtClean="0"/>
              <a:t>EDL System</a:t>
            </a:r>
            <a:endParaRPr lang="en-US" dirty="0"/>
          </a:p>
        </p:txBody>
      </p:sp>
      <p:sp>
        <p:nvSpPr>
          <p:cNvPr id="44" name="Striped Right Arrow 43"/>
          <p:cNvSpPr/>
          <p:nvPr/>
        </p:nvSpPr>
        <p:spPr>
          <a:xfrm rot="5400000">
            <a:off x="5588965" y="3108248"/>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Striped Right Arrow 44"/>
          <p:cNvSpPr/>
          <p:nvPr/>
        </p:nvSpPr>
        <p:spPr>
          <a:xfrm rot="5400000">
            <a:off x="5641426" y="4427121"/>
            <a:ext cx="442132" cy="48636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11"/>
          <a:stretch>
            <a:fillRect/>
          </a:stretch>
        </p:blipFill>
        <p:spPr>
          <a:xfrm>
            <a:off x="681033" y="1271080"/>
            <a:ext cx="2715115" cy="1688615"/>
          </a:xfrm>
          <a:prstGeom prst="rect">
            <a:avLst/>
          </a:prstGeom>
        </p:spPr>
      </p:pic>
      <p:pic>
        <p:nvPicPr>
          <p:cNvPr id="28" name="Picture 27"/>
          <p:cNvPicPr>
            <a:picLocks noChangeAspect="1"/>
          </p:cNvPicPr>
          <p:nvPr/>
        </p:nvPicPr>
        <p:blipFill>
          <a:blip r:embed="rId12"/>
          <a:stretch>
            <a:fillRect/>
          </a:stretch>
        </p:blipFill>
        <p:spPr>
          <a:xfrm>
            <a:off x="3569279" y="1160299"/>
            <a:ext cx="2526524" cy="1910178"/>
          </a:xfrm>
          <a:prstGeom prst="rect">
            <a:avLst/>
          </a:prstGeom>
        </p:spPr>
      </p:pic>
    </p:spTree>
    <p:extLst>
      <p:ext uri="{BB962C8B-B14F-4D97-AF65-F5344CB8AC3E}">
        <p14:creationId xmlns:p14="http://schemas.microsoft.com/office/powerpoint/2010/main" val="5639888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sz="3600" dirty="0" smtClean="0"/>
              <a:t>The </a:t>
            </a:r>
            <a:r>
              <a:rPr lang="en-US" altLang="en-US" sz="3600" dirty="0" smtClean="0"/>
              <a:t>2016 Cross-Lingual EDL </a:t>
            </a:r>
            <a:r>
              <a:rPr altLang="en-US" sz="3600" dirty="0" smtClean="0"/>
              <a:t>Task </a:t>
            </a:r>
            <a:endParaRPr sz="3600" dirty="0"/>
          </a:p>
        </p:txBody>
      </p:sp>
      <p:sp>
        <p:nvSpPr>
          <p:cNvPr id="26626" name="Content Placeholder 2"/>
          <p:cNvSpPr>
            <a:spLocks noGrp="1"/>
          </p:cNvSpPr>
          <p:nvPr>
            <p:ph idx="1"/>
          </p:nvPr>
        </p:nvSpPr>
        <p:spPr>
          <a:xfrm>
            <a:off x="457200" y="1541511"/>
            <a:ext cx="8686800" cy="5000625"/>
          </a:xfrm>
        </p:spPr>
        <p:txBody>
          <a:bodyPr/>
          <a:lstStyle/>
          <a:p>
            <a:pPr>
              <a:lnSpc>
                <a:spcPct val="80000"/>
              </a:lnSpc>
            </a:pPr>
            <a:r>
              <a:rPr lang="en-US" altLang="zh-CN" dirty="0" smtClean="0"/>
              <a:t>Input</a:t>
            </a:r>
          </a:p>
          <a:p>
            <a:pPr lvl="1"/>
            <a:r>
              <a:rPr lang="en-US" dirty="0" smtClean="0"/>
              <a:t>A large set </a:t>
            </a:r>
            <a:r>
              <a:rPr lang="en-US" dirty="0"/>
              <a:t>of raw documents in English, </a:t>
            </a:r>
            <a:r>
              <a:rPr lang="en-US" dirty="0" smtClean="0">
                <a:solidFill>
                  <a:srgbClr val="FF0000"/>
                </a:solidFill>
              </a:rPr>
              <a:t>Chinese</a:t>
            </a:r>
            <a:r>
              <a:rPr lang="en-US" dirty="0" smtClean="0"/>
              <a:t> </a:t>
            </a:r>
            <a:r>
              <a:rPr lang="en-US" dirty="0"/>
              <a:t>and </a:t>
            </a:r>
            <a:r>
              <a:rPr lang="en-US" dirty="0" smtClean="0">
                <a:solidFill>
                  <a:srgbClr val="FF0000"/>
                </a:solidFill>
              </a:rPr>
              <a:t>Spanish</a:t>
            </a:r>
          </a:p>
          <a:p>
            <a:pPr lvl="1"/>
            <a:r>
              <a:rPr lang="en-US" altLang="zh-CN" dirty="0" smtClean="0"/>
              <a:t>Genres include newswire, </a:t>
            </a:r>
            <a:r>
              <a:rPr lang="en-US" altLang="zh-CN" dirty="0" smtClean="0">
                <a:solidFill>
                  <a:srgbClr val="FF0000"/>
                </a:solidFill>
              </a:rPr>
              <a:t>discussion forum</a:t>
            </a:r>
          </a:p>
          <a:p>
            <a:pPr>
              <a:lnSpc>
                <a:spcPct val="80000"/>
              </a:lnSpc>
            </a:pPr>
            <a:r>
              <a:rPr lang="en-US" altLang="zh-CN" dirty="0" smtClean="0"/>
              <a:t>Output</a:t>
            </a:r>
          </a:p>
          <a:p>
            <a:pPr lvl="1">
              <a:lnSpc>
                <a:spcPct val="80000"/>
              </a:lnSpc>
            </a:pPr>
            <a:r>
              <a:rPr lang="en-US" dirty="0" smtClean="0">
                <a:solidFill>
                  <a:srgbClr val="FF0000"/>
                </a:solidFill>
              </a:rPr>
              <a:t>Document ID, offsets for mentions (including nested mentions)</a:t>
            </a:r>
          </a:p>
          <a:p>
            <a:pPr lvl="1">
              <a:lnSpc>
                <a:spcPct val="80000"/>
              </a:lnSpc>
            </a:pPr>
            <a:r>
              <a:rPr lang="en-US" dirty="0"/>
              <a:t>E</a:t>
            </a:r>
            <a:r>
              <a:rPr lang="en-US" dirty="0" smtClean="0"/>
              <a:t>ntity type: GPE</a:t>
            </a:r>
            <a:r>
              <a:rPr lang="en-US" dirty="0"/>
              <a:t>, ORG, PER, </a:t>
            </a:r>
            <a:r>
              <a:rPr lang="en-US" dirty="0" smtClean="0">
                <a:solidFill>
                  <a:srgbClr val="FF0000"/>
                </a:solidFill>
              </a:rPr>
              <a:t>LOC</a:t>
            </a:r>
            <a:r>
              <a:rPr lang="en-US" dirty="0"/>
              <a:t>, </a:t>
            </a:r>
            <a:r>
              <a:rPr lang="en-US" dirty="0" smtClean="0">
                <a:solidFill>
                  <a:srgbClr val="FF0000"/>
                </a:solidFill>
              </a:rPr>
              <a:t>FAC</a:t>
            </a:r>
          </a:p>
          <a:p>
            <a:pPr lvl="1">
              <a:lnSpc>
                <a:spcPct val="80000"/>
              </a:lnSpc>
            </a:pPr>
            <a:r>
              <a:rPr lang="en-US" dirty="0" smtClean="0"/>
              <a:t>Mention type: name, </a:t>
            </a:r>
            <a:r>
              <a:rPr lang="en-US" dirty="0" smtClean="0">
                <a:solidFill>
                  <a:srgbClr val="FF0000"/>
                </a:solidFill>
              </a:rPr>
              <a:t>nominal</a:t>
            </a:r>
          </a:p>
          <a:p>
            <a:pPr lvl="1">
              <a:lnSpc>
                <a:spcPct val="80000"/>
              </a:lnSpc>
            </a:pPr>
            <a:r>
              <a:rPr lang="en-US" dirty="0"/>
              <a:t>R</a:t>
            </a:r>
            <a:r>
              <a:rPr lang="en-US" dirty="0" smtClean="0"/>
              <a:t>eference </a:t>
            </a:r>
            <a:r>
              <a:rPr lang="en-US" dirty="0"/>
              <a:t>KB link entity </a:t>
            </a:r>
            <a:r>
              <a:rPr lang="en-US" dirty="0" smtClean="0"/>
              <a:t>ID, or </a:t>
            </a:r>
            <a:r>
              <a:rPr lang="en-US" dirty="0"/>
              <a:t>NIL </a:t>
            </a:r>
            <a:r>
              <a:rPr lang="en-US" dirty="0" smtClean="0"/>
              <a:t>cluster ID</a:t>
            </a:r>
          </a:p>
          <a:p>
            <a:pPr lvl="1">
              <a:lnSpc>
                <a:spcPct val="80000"/>
              </a:lnSpc>
            </a:pPr>
            <a:r>
              <a:rPr lang="en-US" altLang="zh-CN" dirty="0" smtClean="0"/>
              <a:t>Confidence value</a:t>
            </a:r>
          </a:p>
          <a:p>
            <a:pPr lvl="1">
              <a:lnSpc>
                <a:spcPct val="80000"/>
              </a:lnSpc>
            </a:pPr>
            <a:endParaRPr lang="en-US" altLang="zh-CN" dirty="0"/>
          </a:p>
          <a:p>
            <a:pPr>
              <a:lnSpc>
                <a:spcPct val="80000"/>
              </a:lnSpc>
            </a:pPr>
            <a:r>
              <a:rPr lang="en-US" altLang="zh-CN" dirty="0" smtClean="0">
                <a:solidFill>
                  <a:srgbClr val="FF0000"/>
                </a:solidFill>
              </a:rPr>
              <a:t>EDL produces KB entity nodes from raw text, including all named and nominal mentions of each entity</a:t>
            </a:r>
          </a:p>
        </p:txBody>
      </p:sp>
    </p:spTree>
    <p:extLst>
      <p:ext uri="{BB962C8B-B14F-4D97-AF65-F5344CB8AC3E}">
        <p14:creationId xmlns:p14="http://schemas.microsoft.com/office/powerpoint/2010/main" val="297769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981075"/>
          </a:xfrm>
        </p:spPr>
        <p:txBody>
          <a:bodyPr/>
          <a:lstStyle/>
          <a:p>
            <a:pPr>
              <a:defRPr/>
            </a:pPr>
            <a:r>
              <a:rPr altLang="en-US" dirty="0" smtClean="0">
                <a:latin typeface="Palatino Linotype" panose="02040502050505030304" pitchFamily="18" charset="0"/>
              </a:rPr>
              <a:t>Evaluation Measures </a:t>
            </a:r>
            <a:endParaRPr dirty="0"/>
          </a:p>
        </p:txBody>
      </p:sp>
      <p:sp>
        <p:nvSpPr>
          <p:cNvPr id="2" name="Slide Number Placeholder 1"/>
          <p:cNvSpPr>
            <a:spLocks noGrp="1"/>
          </p:cNvSpPr>
          <p:nvPr>
            <p:ph type="sldNum" sz="quarter" idx="4294967295"/>
          </p:nvPr>
        </p:nvSpPr>
        <p:spPr>
          <a:xfrm>
            <a:off x="4114800" y="6453336"/>
            <a:ext cx="914400" cy="228600"/>
          </a:xfrm>
          <a:prstGeom prst="rect">
            <a:avLst/>
          </a:prstGeom>
        </p:spPr>
        <p:txBody>
          <a:bodyPr/>
          <a:lstStyle/>
          <a:p>
            <a:pPr>
              <a:defRPr/>
            </a:pPr>
            <a:fld id="{949EA72D-AFDA-4341-B72A-4A95FB1F0E84}" type="slidenum">
              <a:rPr lang="en-US" altLang="zh-TW" smtClean="0">
                <a:solidFill>
                  <a:prstClr val="black"/>
                </a:solidFill>
              </a:rPr>
              <a:pPr>
                <a:defRPr/>
              </a:pPr>
              <a:t>17</a:t>
            </a:fld>
            <a:endParaRPr lang="en-US" altLang="zh-TW" dirty="0">
              <a:solidFill>
                <a:prstClr val="black"/>
              </a:solidFill>
            </a:endParaRPr>
          </a:p>
        </p:txBody>
      </p:sp>
      <p:sp>
        <p:nvSpPr>
          <p:cNvPr id="7" name="Content Placeholder 2"/>
          <p:cNvSpPr>
            <a:spLocks noGrp="1"/>
          </p:cNvSpPr>
          <p:nvPr>
            <p:ph idx="1"/>
          </p:nvPr>
        </p:nvSpPr>
        <p:spPr>
          <a:xfrm>
            <a:off x="0" y="4357687"/>
            <a:ext cx="8686800" cy="5000625"/>
          </a:xfrm>
        </p:spPr>
        <p:txBody>
          <a:bodyPr/>
          <a:lstStyle/>
          <a:p>
            <a:pPr>
              <a:lnSpc>
                <a:spcPct val="80000"/>
              </a:lnSpc>
            </a:pPr>
            <a:r>
              <a:rPr lang="en-US" altLang="zh-CN" sz="2000" dirty="0" smtClean="0"/>
              <a:t>New Diagnostic Metrics</a:t>
            </a:r>
          </a:p>
          <a:p>
            <a:pPr lvl="1">
              <a:lnSpc>
                <a:spcPct val="80000"/>
              </a:lnSpc>
            </a:pPr>
            <a:r>
              <a:rPr lang="en-US" altLang="zh-CN" sz="1800" dirty="0" err="1" smtClean="0"/>
              <a:t>CEAFm</a:t>
            </a:r>
            <a:r>
              <a:rPr lang="en-US" altLang="zh-CN" sz="1800" dirty="0" smtClean="0"/>
              <a:t>-doc: within-document </a:t>
            </a:r>
            <a:r>
              <a:rPr lang="en-US" altLang="zh-CN" sz="1800" dirty="0" err="1" smtClean="0"/>
              <a:t>coreference</a:t>
            </a:r>
            <a:r>
              <a:rPr lang="en-US" altLang="zh-CN" sz="1800" dirty="0" smtClean="0"/>
              <a:t> </a:t>
            </a:r>
            <a:r>
              <a:rPr lang="en-US" altLang="zh-CN" sz="1800" dirty="0"/>
              <a:t>performance, micro-averaging across all documents</a:t>
            </a:r>
            <a:endParaRPr lang="en-US" altLang="zh-CN" sz="1800" dirty="0" smtClean="0"/>
          </a:p>
          <a:p>
            <a:pPr lvl="1">
              <a:lnSpc>
                <a:spcPct val="80000"/>
              </a:lnSpc>
            </a:pPr>
            <a:r>
              <a:rPr lang="en-US" altLang="zh-CN" sz="1800" dirty="0" smtClean="0"/>
              <a:t>CEAFm-1</a:t>
            </a:r>
            <a:r>
              <a:rPr lang="en-US" altLang="zh-CN" sz="1800" baseline="30000" dirty="0" smtClean="0"/>
              <a:t>st</a:t>
            </a:r>
            <a:r>
              <a:rPr lang="en-US" altLang="zh-CN" sz="1800" dirty="0" smtClean="0"/>
              <a:t>: approximate </a:t>
            </a:r>
            <a:r>
              <a:rPr lang="en-US" altLang="zh-CN" sz="1800" dirty="0"/>
              <a:t>cross-document performance by limiting evaluation to the first mention per document of each </a:t>
            </a:r>
            <a:r>
              <a:rPr lang="en-US" altLang="zh-CN" sz="1800" dirty="0" smtClean="0"/>
              <a:t>entity</a:t>
            </a:r>
            <a:endParaRPr lang="en-US" altLang="zh-CN" sz="1800" dirty="0"/>
          </a:p>
          <a:p>
            <a:pPr>
              <a:lnSpc>
                <a:spcPct val="80000"/>
              </a:lnSpc>
            </a:pPr>
            <a:r>
              <a:rPr lang="en-US" altLang="zh-CN" sz="2000" dirty="0" smtClean="0"/>
              <a:t>Confidence intervals: bootstrap </a:t>
            </a:r>
            <a:r>
              <a:rPr lang="en-US" altLang="zh-CN" sz="2000" dirty="0"/>
              <a:t>resampling documents </a:t>
            </a:r>
            <a:r>
              <a:rPr lang="en-US" altLang="zh-CN" sz="2000" dirty="0" smtClean="0"/>
              <a:t>from the </a:t>
            </a:r>
            <a:r>
              <a:rPr lang="en-US" altLang="zh-CN" sz="2000" dirty="0"/>
              <a:t>corpus, calculating these </a:t>
            </a:r>
            <a:r>
              <a:rPr lang="en-US" altLang="zh-CN" sz="2000" dirty="0" smtClean="0"/>
              <a:t>pseudo-systems scores</a:t>
            </a:r>
            <a:r>
              <a:rPr lang="en-US" altLang="zh-CN" sz="2000" dirty="0"/>
              <a:t>, and determining their values at </a:t>
            </a:r>
            <a:r>
              <a:rPr lang="en-US" altLang="zh-CN" sz="2000" dirty="0" smtClean="0"/>
              <a:t>the (100-c)/2 </a:t>
            </a:r>
            <a:r>
              <a:rPr lang="en-US" altLang="zh-CN" sz="2000" dirty="0" err="1" smtClean="0"/>
              <a:t>th</a:t>
            </a:r>
            <a:r>
              <a:rPr lang="en-US" altLang="zh-CN" sz="2000" dirty="0" smtClean="0"/>
              <a:t> and (100+c)/2 </a:t>
            </a:r>
            <a:r>
              <a:rPr lang="en-US" altLang="zh-CN" sz="2000" dirty="0" err="1"/>
              <a:t>th</a:t>
            </a:r>
            <a:r>
              <a:rPr lang="en-US" altLang="zh-CN" sz="2000" dirty="0"/>
              <a:t> percentiles of 2500 </a:t>
            </a:r>
            <a:r>
              <a:rPr lang="en-US" altLang="zh-CN" sz="2000" dirty="0" smtClean="0"/>
              <a:t>bootstrap resamples</a:t>
            </a:r>
          </a:p>
          <a:p>
            <a:pPr>
              <a:lnSpc>
                <a:spcPct val="80000"/>
              </a:lnSpc>
            </a:pPr>
            <a:endParaRPr lang="en-US" altLang="zh-CN"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3249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26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Relations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3649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3"/>
          <p:cNvSpPr>
            <a:spLocks noGrp="1"/>
          </p:cNvSpPr>
          <p:nvPr>
            <p:ph type="title"/>
          </p:nvPr>
        </p:nvSpPr>
        <p:spPr>
          <a:xfrm>
            <a:off x="457200" y="411480"/>
            <a:ext cx="8229600" cy="1070134"/>
          </a:xfrm>
        </p:spPr>
        <p:txBody>
          <a:bodyPr/>
          <a:lstStyle/>
          <a:p>
            <a:r>
              <a:rPr lang="en-US" sz="3200" dirty="0" smtClean="0"/>
              <a:t>KBP generic slots derived from Wikipedia </a:t>
            </a:r>
            <a:r>
              <a:rPr lang="en-US" sz="3200" dirty="0" err="1" smtClean="0"/>
              <a:t>infobox</a:t>
            </a:r>
            <a:endParaRPr lang="en-US" sz="3200" dirty="0" smtClean="0"/>
          </a:p>
        </p:txBody>
      </p:sp>
      <p:graphicFrame>
        <p:nvGraphicFramePr>
          <p:cNvPr id="6" name="Table 5"/>
          <p:cNvGraphicFramePr>
            <a:graphicFrameLocks noGrp="1"/>
          </p:cNvGraphicFramePr>
          <p:nvPr>
            <p:extLst>
              <p:ext uri="{D42A27DB-BD31-4B8C-83A1-F6EECF244321}">
                <p14:modId xmlns:p14="http://schemas.microsoft.com/office/powerpoint/2010/main" val="2591909570"/>
              </p:ext>
            </p:extLst>
          </p:nvPr>
        </p:nvGraphicFramePr>
        <p:xfrm>
          <a:off x="0" y="1202388"/>
          <a:ext cx="8298180" cy="5543860"/>
        </p:xfrm>
        <a:graphic>
          <a:graphicData uri="http://schemas.openxmlformats.org/drawingml/2006/table">
            <a:tbl>
              <a:tblPr firstRow="1" bandRow="1">
                <a:tableStyleId>{5C22544A-7EE6-4342-B048-85BDC9FD1C3A}</a:tableStyleId>
              </a:tblPr>
              <a:tblGrid>
                <a:gridCol w="3154679"/>
                <a:gridCol w="1714500"/>
                <a:gridCol w="3429001"/>
              </a:tblGrid>
              <a:tr h="301752">
                <a:tc gridSpan="2">
                  <a:txBody>
                    <a:bodyPr/>
                    <a:lstStyle/>
                    <a:p>
                      <a:pPr algn="ctr"/>
                      <a:r>
                        <a:rPr lang="en-US" sz="1400" dirty="0" smtClean="0"/>
                        <a:t>Person</a:t>
                      </a:r>
                      <a:endParaRPr lang="en-US" sz="1400" dirty="0"/>
                    </a:p>
                  </a:txBody>
                  <a:tcPr marL="82296" marR="82296" marT="41148" marB="41148"/>
                </a:tc>
                <a:tc hMerge="1">
                  <a:txBody>
                    <a:bodyPr/>
                    <a:lstStyle/>
                    <a:p>
                      <a:endParaRPr lang="en-US" sz="1600" dirty="0"/>
                    </a:p>
                  </a:txBody>
                  <a:tcPr/>
                </a:tc>
                <a:tc>
                  <a:txBody>
                    <a:bodyPr/>
                    <a:lstStyle/>
                    <a:p>
                      <a:pPr algn="ctr"/>
                      <a:r>
                        <a:rPr lang="en-US" sz="1400" dirty="0" smtClean="0"/>
                        <a:t>Organization</a:t>
                      </a:r>
                      <a:endParaRPr lang="en-US" sz="1400" dirty="0"/>
                    </a:p>
                  </a:txBody>
                  <a:tcPr marL="82296" marR="82296" marT="41148" marB="41148"/>
                </a:tc>
              </a:tr>
              <a:tr h="301752">
                <a:tc>
                  <a:txBody>
                    <a:bodyPr/>
                    <a:lstStyle/>
                    <a:p>
                      <a:r>
                        <a:rPr lang="en-US" sz="1400" dirty="0" err="1" smtClean="0"/>
                        <a:t>per:alternate_names</a:t>
                      </a:r>
                      <a:endParaRPr lang="en-US" sz="1400" dirty="0" smtClean="0"/>
                    </a:p>
                  </a:txBody>
                  <a:tcPr marL="82296" marR="82296" marT="41148" marB="41148"/>
                </a:tc>
                <a:tc>
                  <a:txBody>
                    <a:bodyPr/>
                    <a:lstStyle/>
                    <a:p>
                      <a:endParaRPr lang="en-US" sz="1400" dirty="0"/>
                    </a:p>
                  </a:txBody>
                  <a:tcPr marL="82296" marR="82296" marT="41148" marB="41148"/>
                </a:tc>
                <a:tc>
                  <a:txBody>
                    <a:bodyPr/>
                    <a:lstStyle/>
                    <a:p>
                      <a:r>
                        <a:rPr lang="en-US" sz="1400" dirty="0" err="1" smtClean="0"/>
                        <a:t>org:alternate_names</a:t>
                      </a:r>
                      <a:endParaRPr lang="en-US" sz="1400" dirty="0"/>
                    </a:p>
                  </a:txBody>
                  <a:tcPr marL="82296" marR="82296" marT="41148" marB="41148"/>
                </a:tc>
              </a:tr>
              <a:tr h="301752">
                <a:tc>
                  <a:txBody>
                    <a:bodyPr/>
                    <a:lstStyle/>
                    <a:p>
                      <a:r>
                        <a:rPr lang="en-US" sz="1400" dirty="0" err="1" smtClean="0"/>
                        <a:t>per:date_of_birth</a:t>
                      </a:r>
                      <a:endParaRPr lang="en-US" sz="1400" dirty="0"/>
                    </a:p>
                  </a:txBody>
                  <a:tcPr marL="82296" marR="82296" marT="41148" marB="41148"/>
                </a:tc>
                <a:tc>
                  <a:txBody>
                    <a:bodyPr/>
                    <a:lstStyle/>
                    <a:p>
                      <a:r>
                        <a:rPr lang="en-US" sz="1400" dirty="0" err="1" smtClean="0"/>
                        <a:t>per:employee_or_member_of</a:t>
                      </a:r>
                      <a:endParaRPr lang="en-US" sz="1400" dirty="0"/>
                    </a:p>
                  </a:txBody>
                  <a:tcPr marL="82296" marR="82296" marT="41148" marB="41148"/>
                </a:tc>
                <a:tc>
                  <a:txBody>
                    <a:bodyPr/>
                    <a:lstStyle/>
                    <a:p>
                      <a:r>
                        <a:rPr lang="en-US" sz="1400" dirty="0" err="1" smtClean="0"/>
                        <a:t>org:political_religious_affiliation</a:t>
                      </a:r>
                      <a:endParaRPr lang="en-US" sz="1400" dirty="0"/>
                    </a:p>
                  </a:txBody>
                  <a:tcPr marL="82296" marR="82296" marT="41148" marB="41148"/>
                </a:tc>
              </a:tr>
              <a:tr h="301752">
                <a:tc>
                  <a:txBody>
                    <a:bodyPr/>
                    <a:lstStyle/>
                    <a:p>
                      <a:r>
                        <a:rPr lang="en-US" sz="1400" dirty="0" err="1" smtClean="0"/>
                        <a:t>per:age</a:t>
                      </a:r>
                      <a:endParaRPr lang="en-US" sz="1400" dirty="0"/>
                    </a:p>
                  </a:txBody>
                  <a:tcPr marL="82296" marR="82296" marT="41148" marB="41148"/>
                </a:tc>
                <a:tc>
                  <a:txBody>
                    <a:bodyPr/>
                    <a:lstStyle/>
                    <a:p>
                      <a:r>
                        <a:rPr lang="en-US" sz="1400" dirty="0" err="1" smtClean="0"/>
                        <a:t>per:religion</a:t>
                      </a:r>
                      <a:endParaRPr lang="en-US" sz="1400" dirty="0"/>
                    </a:p>
                  </a:txBody>
                  <a:tcPr marL="82296" marR="82296" marT="41148" marB="41148"/>
                </a:tc>
                <a:tc>
                  <a:txBody>
                    <a:bodyPr/>
                    <a:lstStyle/>
                    <a:p>
                      <a:r>
                        <a:rPr lang="en-US" sz="1400" dirty="0" err="1" smtClean="0"/>
                        <a:t>org:top_members_employees</a:t>
                      </a:r>
                      <a:endParaRPr lang="en-US" sz="1400" dirty="0"/>
                    </a:p>
                  </a:txBody>
                  <a:tcPr marL="82296" marR="82296" marT="41148" marB="41148"/>
                </a:tc>
              </a:tr>
              <a:tr h="301752">
                <a:tc>
                  <a:txBody>
                    <a:bodyPr/>
                    <a:lstStyle/>
                    <a:p>
                      <a:r>
                        <a:rPr lang="en-US" sz="1400" dirty="0" err="1" smtClean="0"/>
                        <a:t>per:country_of_birth</a:t>
                      </a:r>
                      <a:endParaRPr lang="en-US" sz="1400" dirty="0"/>
                    </a:p>
                  </a:txBody>
                  <a:tcPr marL="82296" marR="82296" marT="41148" marB="41148"/>
                </a:tc>
                <a:tc>
                  <a:txBody>
                    <a:bodyPr/>
                    <a:lstStyle/>
                    <a:p>
                      <a:r>
                        <a:rPr lang="en-US" sz="1400" dirty="0" err="1" smtClean="0"/>
                        <a:t>per:spouse</a:t>
                      </a:r>
                      <a:endParaRPr lang="en-US" sz="1400" dirty="0"/>
                    </a:p>
                  </a:txBody>
                  <a:tcPr marL="82296" marR="82296" marT="41148" marB="41148"/>
                </a:tc>
                <a:tc>
                  <a:txBody>
                    <a:bodyPr/>
                    <a:lstStyle/>
                    <a:p>
                      <a:r>
                        <a:rPr lang="en-US" sz="1400" dirty="0" err="1" smtClean="0"/>
                        <a:t>org:number_of_employees</a:t>
                      </a:r>
                      <a:endParaRPr lang="en-US" sz="1400" dirty="0"/>
                    </a:p>
                  </a:txBody>
                  <a:tcPr marL="82296" marR="82296" marT="41148" marB="41148"/>
                </a:tc>
              </a:tr>
              <a:tr h="301752">
                <a:tc>
                  <a:txBody>
                    <a:bodyPr/>
                    <a:lstStyle/>
                    <a:p>
                      <a:r>
                        <a:rPr lang="en-US" sz="1400" dirty="0" err="1" smtClean="0"/>
                        <a:t>per:stateorprovince_of_birth</a:t>
                      </a:r>
                      <a:endParaRPr lang="en-US" sz="1400" dirty="0"/>
                    </a:p>
                  </a:txBody>
                  <a:tcPr marL="82296" marR="82296" marT="41148" marB="41148"/>
                </a:tc>
                <a:tc>
                  <a:txBody>
                    <a:bodyPr/>
                    <a:lstStyle/>
                    <a:p>
                      <a:r>
                        <a:rPr lang="en-US" sz="1400" dirty="0" err="1" smtClean="0"/>
                        <a:t>per:children</a:t>
                      </a:r>
                      <a:endParaRPr lang="en-US" sz="1400" dirty="0"/>
                    </a:p>
                  </a:txBody>
                  <a:tcPr marL="82296" marR="82296" marT="41148" marB="41148"/>
                </a:tc>
                <a:tc>
                  <a:txBody>
                    <a:bodyPr/>
                    <a:lstStyle/>
                    <a:p>
                      <a:r>
                        <a:rPr lang="en-US" sz="1400" dirty="0" err="1" smtClean="0"/>
                        <a:t>org:members</a:t>
                      </a:r>
                      <a:endParaRPr lang="en-US" sz="1400" dirty="0" smtClean="0"/>
                    </a:p>
                  </a:txBody>
                  <a:tcPr marL="82296" marR="82296" marT="41148" marB="41148"/>
                </a:tc>
              </a:tr>
              <a:tr h="301752">
                <a:tc>
                  <a:txBody>
                    <a:bodyPr/>
                    <a:lstStyle/>
                    <a:p>
                      <a:r>
                        <a:rPr lang="en-US" sz="1400" dirty="0" err="1" smtClean="0"/>
                        <a:t>per:city_of_birth</a:t>
                      </a:r>
                      <a:endParaRPr lang="en-US" sz="1400" dirty="0"/>
                    </a:p>
                  </a:txBody>
                  <a:tcPr marL="82296" marR="82296" marT="41148" marB="41148"/>
                </a:tc>
                <a:tc>
                  <a:txBody>
                    <a:bodyPr/>
                    <a:lstStyle/>
                    <a:p>
                      <a:r>
                        <a:rPr lang="en-US" sz="1400" dirty="0" err="1" smtClean="0"/>
                        <a:t>per:parents</a:t>
                      </a:r>
                      <a:endParaRPr lang="en-US" sz="1400" dirty="0"/>
                    </a:p>
                  </a:txBody>
                  <a:tcPr marL="82296" marR="82296" marT="41148" marB="41148"/>
                </a:tc>
                <a:tc>
                  <a:txBody>
                    <a:bodyPr/>
                    <a:lstStyle/>
                    <a:p>
                      <a:r>
                        <a:rPr lang="en-US" sz="1400" dirty="0" err="1" smtClean="0"/>
                        <a:t>org:member_of</a:t>
                      </a:r>
                      <a:endParaRPr lang="en-US" sz="1400" dirty="0"/>
                    </a:p>
                  </a:txBody>
                  <a:tcPr marL="82296" marR="82296" marT="41148" marB="41148"/>
                </a:tc>
              </a:tr>
              <a:tr h="301752">
                <a:tc>
                  <a:txBody>
                    <a:bodyPr/>
                    <a:lstStyle/>
                    <a:p>
                      <a:r>
                        <a:rPr lang="en-US" sz="1400" dirty="0" err="1" smtClean="0"/>
                        <a:t>per:date_of_death</a:t>
                      </a:r>
                      <a:endParaRPr lang="en-US" sz="1400" dirty="0"/>
                    </a:p>
                  </a:txBody>
                  <a:tcPr marL="82296" marR="82296" marT="41148" marB="41148"/>
                </a:tc>
                <a:tc>
                  <a:txBody>
                    <a:bodyPr/>
                    <a:lstStyle/>
                    <a:p>
                      <a:r>
                        <a:rPr lang="en-US" sz="1400" dirty="0" err="1" smtClean="0"/>
                        <a:t>per:siblings</a:t>
                      </a:r>
                      <a:endParaRPr lang="en-US" sz="1400" dirty="0"/>
                    </a:p>
                  </a:txBody>
                  <a:tcPr marL="82296" marR="82296" marT="41148" marB="41148"/>
                </a:tc>
                <a:tc>
                  <a:txBody>
                    <a:bodyPr/>
                    <a:lstStyle/>
                    <a:p>
                      <a:r>
                        <a:rPr lang="en-US" sz="1400" dirty="0" err="1" smtClean="0"/>
                        <a:t>org:subsidiaries</a:t>
                      </a:r>
                      <a:endParaRPr lang="en-US" sz="1400" dirty="0"/>
                    </a:p>
                  </a:txBody>
                  <a:tcPr marL="82296" marR="82296" marT="41148" marB="41148"/>
                </a:tc>
              </a:tr>
              <a:tr h="301752">
                <a:tc>
                  <a:txBody>
                    <a:bodyPr/>
                    <a:lstStyle/>
                    <a:p>
                      <a:r>
                        <a:rPr lang="en-US" sz="1400" dirty="0" err="1" smtClean="0"/>
                        <a:t>per:country_of_death</a:t>
                      </a:r>
                      <a:endParaRPr lang="en-US" sz="1400" dirty="0"/>
                    </a:p>
                  </a:txBody>
                  <a:tcPr marL="82296" marR="82296" marT="41148" marB="41148"/>
                </a:tc>
                <a:tc>
                  <a:txBody>
                    <a:bodyPr/>
                    <a:lstStyle/>
                    <a:p>
                      <a:r>
                        <a:rPr lang="en-US" sz="1400" dirty="0" err="1" smtClean="0"/>
                        <a:t>per:other_family</a:t>
                      </a:r>
                      <a:endParaRPr lang="en-US" sz="1400" dirty="0"/>
                    </a:p>
                  </a:txBody>
                  <a:tcPr marL="82296" marR="82296" marT="41148" marB="41148"/>
                </a:tc>
                <a:tc>
                  <a:txBody>
                    <a:bodyPr/>
                    <a:lstStyle/>
                    <a:p>
                      <a:r>
                        <a:rPr lang="en-US" sz="1400" dirty="0" err="1" smtClean="0"/>
                        <a:t>org:parents</a:t>
                      </a:r>
                      <a:endParaRPr lang="en-US" sz="1400" dirty="0"/>
                    </a:p>
                  </a:txBody>
                  <a:tcPr marL="82296" marR="82296" marT="41148" marB="41148"/>
                </a:tc>
              </a:tr>
              <a:tr h="301752">
                <a:tc>
                  <a:txBody>
                    <a:bodyPr/>
                    <a:lstStyle/>
                    <a:p>
                      <a:r>
                        <a:rPr lang="en-US" sz="1400" dirty="0" err="1" smtClean="0"/>
                        <a:t>per:stateorprovince_of_death</a:t>
                      </a:r>
                      <a:endParaRPr lang="en-US" sz="1400" dirty="0"/>
                    </a:p>
                  </a:txBody>
                  <a:tcPr marL="82296" marR="82296" marT="41148" marB="41148"/>
                </a:tc>
                <a:tc>
                  <a:txBody>
                    <a:bodyPr/>
                    <a:lstStyle/>
                    <a:p>
                      <a:r>
                        <a:rPr lang="en-US" sz="1400" dirty="0" err="1" smtClean="0"/>
                        <a:t>per:charges</a:t>
                      </a:r>
                      <a:endParaRPr lang="en-US" sz="1400" dirty="0"/>
                    </a:p>
                  </a:txBody>
                  <a:tcPr marL="82296" marR="82296" marT="41148" marB="41148"/>
                </a:tc>
                <a:tc>
                  <a:txBody>
                    <a:bodyPr/>
                    <a:lstStyle/>
                    <a:p>
                      <a:r>
                        <a:rPr lang="en-US" sz="1400" dirty="0" err="1" smtClean="0"/>
                        <a:t>org:founded_by</a:t>
                      </a:r>
                      <a:endParaRPr lang="en-US" sz="1400" dirty="0"/>
                    </a:p>
                  </a:txBody>
                  <a:tcPr marL="82296" marR="82296" marT="41148" marB="41148"/>
                </a:tc>
              </a:tr>
              <a:tr h="301752">
                <a:tc>
                  <a:txBody>
                    <a:bodyPr/>
                    <a:lstStyle/>
                    <a:p>
                      <a:r>
                        <a:rPr lang="en-US" sz="1400" dirty="0" err="1" smtClean="0"/>
                        <a:t>per:city_of_death</a:t>
                      </a:r>
                      <a:endParaRPr lang="en-US" sz="1400" dirty="0"/>
                    </a:p>
                  </a:txBody>
                  <a:tcPr marL="82296" marR="82296" marT="41148" marB="41148"/>
                </a:tc>
                <a:tc>
                  <a:txBody>
                    <a:bodyPr/>
                    <a:lstStyle/>
                    <a:p>
                      <a:endParaRPr lang="en-US" sz="1400" dirty="0"/>
                    </a:p>
                  </a:txBody>
                  <a:tcPr marL="82296" marR="82296" marT="41148" marB="41148"/>
                </a:tc>
                <a:tc>
                  <a:txBody>
                    <a:bodyPr/>
                    <a:lstStyle/>
                    <a:p>
                      <a:r>
                        <a:rPr lang="en-US" sz="1400" dirty="0" err="1" smtClean="0"/>
                        <a:t>org:date_founded</a:t>
                      </a:r>
                      <a:endParaRPr lang="en-US" sz="1400" dirty="0"/>
                    </a:p>
                  </a:txBody>
                  <a:tcPr marL="82296" marR="82296" marT="41148" marB="41148"/>
                </a:tc>
              </a:tr>
              <a:tr h="301752">
                <a:tc>
                  <a:txBody>
                    <a:bodyPr/>
                    <a:lstStyle/>
                    <a:p>
                      <a:r>
                        <a:rPr lang="en-US" sz="1400" dirty="0" err="1" smtClean="0"/>
                        <a:t>per:cause_of_death</a:t>
                      </a:r>
                      <a:endParaRPr lang="en-US" sz="1400" dirty="0"/>
                    </a:p>
                  </a:txBody>
                  <a:tcPr marL="82296" marR="82296" marT="41148" marB="41148"/>
                </a:tc>
                <a:tc>
                  <a:txBody>
                    <a:bodyPr/>
                    <a:lstStyle/>
                    <a:p>
                      <a:endParaRPr lang="en-US" sz="1400"/>
                    </a:p>
                  </a:txBody>
                  <a:tcPr marL="82296" marR="82296" marT="41148" marB="41148"/>
                </a:tc>
                <a:tc>
                  <a:txBody>
                    <a:bodyPr/>
                    <a:lstStyle/>
                    <a:p>
                      <a:r>
                        <a:rPr lang="en-US" sz="1400" dirty="0" err="1" smtClean="0"/>
                        <a:t>org:date_dissolved</a:t>
                      </a:r>
                      <a:endParaRPr lang="en-US" sz="1400" dirty="0"/>
                    </a:p>
                  </a:txBody>
                  <a:tcPr marL="82296" marR="82296" marT="41148" marB="41148"/>
                </a:tc>
              </a:tr>
              <a:tr h="301752">
                <a:tc>
                  <a:txBody>
                    <a:bodyPr/>
                    <a:lstStyle/>
                    <a:p>
                      <a:r>
                        <a:rPr lang="en-US" sz="1400" dirty="0" err="1" smtClean="0"/>
                        <a:t>per:countries_of_residence</a:t>
                      </a:r>
                      <a:endParaRPr lang="en-US" sz="1400" dirty="0"/>
                    </a:p>
                  </a:txBody>
                  <a:tcPr marL="82296" marR="82296" marT="41148" marB="41148"/>
                </a:tc>
                <a:tc>
                  <a:txBody>
                    <a:bodyPr/>
                    <a:lstStyle/>
                    <a:p>
                      <a:endParaRPr lang="en-US" sz="1400"/>
                    </a:p>
                  </a:txBody>
                  <a:tcPr marL="82296" marR="82296" marT="41148" marB="41148"/>
                </a:tc>
                <a:tc>
                  <a:txBody>
                    <a:bodyPr/>
                    <a:lstStyle/>
                    <a:p>
                      <a:r>
                        <a:rPr lang="en-US" sz="1400" dirty="0" err="1" smtClean="0"/>
                        <a:t>org:country_of_headquarters</a:t>
                      </a:r>
                      <a:endParaRPr lang="en-US" sz="1400" dirty="0"/>
                    </a:p>
                  </a:txBody>
                  <a:tcPr marL="82296" marR="82296" marT="41148" marB="41148"/>
                </a:tc>
              </a:tr>
              <a:tr h="508564">
                <a:tc>
                  <a:txBody>
                    <a:bodyPr/>
                    <a:lstStyle/>
                    <a:p>
                      <a:r>
                        <a:rPr lang="en-US" sz="1400" dirty="0" err="1" smtClean="0"/>
                        <a:t>per:statesorprovinces_of_residence</a:t>
                      </a:r>
                      <a:endParaRPr lang="en-US" sz="1400" dirty="0"/>
                    </a:p>
                  </a:txBody>
                  <a:tcPr marL="82296" marR="82296" marT="41148" marB="41148"/>
                </a:tc>
                <a:tc>
                  <a:txBody>
                    <a:bodyPr/>
                    <a:lstStyle/>
                    <a:p>
                      <a:endParaRPr lang="en-US" sz="1400" dirty="0"/>
                    </a:p>
                  </a:txBody>
                  <a:tcPr marL="82296" marR="82296" marT="41148" marB="41148"/>
                </a:tc>
                <a:tc>
                  <a:txBody>
                    <a:bodyPr/>
                    <a:lstStyle/>
                    <a:p>
                      <a:r>
                        <a:rPr lang="en-US" sz="1400" dirty="0" err="1" smtClean="0"/>
                        <a:t>org:stateorprovince_of_headquarters</a:t>
                      </a:r>
                      <a:endParaRPr lang="en-US" sz="1400" dirty="0"/>
                    </a:p>
                  </a:txBody>
                  <a:tcPr marL="82296" marR="82296" marT="41148" marB="41148"/>
                </a:tc>
              </a:tr>
              <a:tr h="301752">
                <a:tc>
                  <a:txBody>
                    <a:bodyPr/>
                    <a:lstStyle/>
                    <a:p>
                      <a:r>
                        <a:rPr lang="en-US" sz="1400" dirty="0" err="1" smtClean="0"/>
                        <a:t>per:cities_of_residence</a:t>
                      </a:r>
                      <a:endParaRPr lang="en-US" sz="1400" dirty="0"/>
                    </a:p>
                  </a:txBody>
                  <a:tcPr marL="82296" marR="82296" marT="41148" marB="41148"/>
                </a:tc>
                <a:tc>
                  <a:txBody>
                    <a:bodyPr/>
                    <a:lstStyle/>
                    <a:p>
                      <a:endParaRPr lang="en-US" sz="1400"/>
                    </a:p>
                  </a:txBody>
                  <a:tcPr marL="82296" marR="82296" marT="41148" marB="41148"/>
                </a:tc>
                <a:tc>
                  <a:txBody>
                    <a:bodyPr/>
                    <a:lstStyle/>
                    <a:p>
                      <a:r>
                        <a:rPr lang="en-US" sz="1400" dirty="0" err="1" smtClean="0"/>
                        <a:t>org:city_of_headquarters</a:t>
                      </a:r>
                      <a:endParaRPr lang="en-US" sz="1400" dirty="0"/>
                    </a:p>
                  </a:txBody>
                  <a:tcPr marL="82296" marR="82296" marT="41148" marB="41148"/>
                </a:tc>
              </a:tr>
              <a:tr h="301752">
                <a:tc>
                  <a:txBody>
                    <a:bodyPr/>
                    <a:lstStyle/>
                    <a:p>
                      <a:r>
                        <a:rPr lang="en-US" sz="1400" dirty="0" err="1" smtClean="0"/>
                        <a:t>per:schools_attended</a:t>
                      </a:r>
                      <a:endParaRPr lang="en-US" sz="1400" dirty="0"/>
                    </a:p>
                  </a:txBody>
                  <a:tcPr marL="82296" marR="82296" marT="41148" marB="41148"/>
                </a:tc>
                <a:tc>
                  <a:txBody>
                    <a:bodyPr/>
                    <a:lstStyle/>
                    <a:p>
                      <a:endParaRPr lang="en-US" sz="1400"/>
                    </a:p>
                  </a:txBody>
                  <a:tcPr marL="82296" marR="82296" marT="41148" marB="41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org:shareholders</a:t>
                      </a:r>
                      <a:endParaRPr lang="en-US" sz="1400" dirty="0" smtClean="0"/>
                    </a:p>
                  </a:txBody>
                  <a:tcPr marL="82296" marR="82296" marT="41148" marB="41148"/>
                </a:tc>
              </a:tr>
              <a:tr h="301752">
                <a:tc>
                  <a:txBody>
                    <a:bodyPr/>
                    <a:lstStyle/>
                    <a:p>
                      <a:r>
                        <a:rPr lang="en-US" sz="1400" dirty="0" err="1" smtClean="0"/>
                        <a:t>per:title</a:t>
                      </a:r>
                      <a:endParaRPr lang="en-US" sz="1400" dirty="0"/>
                    </a:p>
                  </a:txBody>
                  <a:tcPr marL="82296" marR="82296" marT="41148" marB="41148"/>
                </a:tc>
                <a:tc>
                  <a:txBody>
                    <a:bodyPr/>
                    <a:lstStyle/>
                    <a:p>
                      <a:endParaRPr lang="en-US" sz="1400"/>
                    </a:p>
                  </a:txBody>
                  <a:tcPr marL="82296" marR="82296" marT="41148" marB="4114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org:website</a:t>
                      </a:r>
                      <a:endParaRPr lang="en-US" sz="1400" dirty="0" smtClean="0"/>
                    </a:p>
                  </a:txBody>
                  <a:tcPr marL="82296" marR="82296" marT="41148" marB="41148"/>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NIST Family of Community Evaluations</a:t>
            </a:r>
            <a:endParaRPr lang="en-US" sz="3600" dirty="0"/>
          </a:p>
        </p:txBody>
      </p:sp>
      <p:sp>
        <p:nvSpPr>
          <p:cNvPr id="3" name="Content Placeholder 2"/>
          <p:cNvSpPr>
            <a:spLocks noGrp="1"/>
          </p:cNvSpPr>
          <p:nvPr>
            <p:ph idx="1"/>
          </p:nvPr>
        </p:nvSpPr>
        <p:spPr/>
        <p:txBody>
          <a:bodyPr>
            <a:normAutofit/>
          </a:bodyPr>
          <a:lstStyle/>
          <a:p>
            <a:r>
              <a:rPr lang="en-US" dirty="0" smtClean="0"/>
              <a:t>Text Retrieval Conference (TREC): IR; search, filtering, distillation.</a:t>
            </a:r>
          </a:p>
          <a:p>
            <a:r>
              <a:rPr lang="en-US" dirty="0" smtClean="0"/>
              <a:t>TREC Video Retrieval Evaluation (TRECVID): segmentation</a:t>
            </a:r>
            <a:r>
              <a:rPr lang="en-US" dirty="0"/>
              <a:t>, indexing, and content-based retrieval of digital video</a:t>
            </a:r>
            <a:endParaRPr lang="en-US" dirty="0" smtClean="0"/>
          </a:p>
          <a:p>
            <a:r>
              <a:rPr lang="en-US" dirty="0" smtClean="0"/>
              <a:t>Text Analysis Conference (TAC): NLP; extraction, summarization, semantic entailment.</a:t>
            </a:r>
          </a:p>
          <a:p>
            <a:r>
              <a:rPr lang="en-US" dirty="0" smtClean="0"/>
              <a:t>Low Resource Human Language Technology (</a:t>
            </a:r>
            <a:r>
              <a:rPr lang="en-US" dirty="0" err="1" smtClean="0"/>
              <a:t>LoReHLT</a:t>
            </a:r>
            <a:r>
              <a:rPr lang="en-US" dirty="0" smtClean="0"/>
              <a:t>): MT, extraction in Low Resource Languages for Emergent Incidents (earthquakes, etc.)</a:t>
            </a:r>
          </a:p>
        </p:txBody>
      </p:sp>
    </p:spTree>
    <p:extLst>
      <p:ext uri="{BB962C8B-B14F-4D97-AF65-F5344CB8AC3E}">
        <p14:creationId xmlns:p14="http://schemas.microsoft.com/office/powerpoint/2010/main" val="3578035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Grp="1" noChangeArrowheads="1"/>
          </p:cNvSpPr>
          <p:nvPr>
            <p:ph type="title"/>
          </p:nvPr>
        </p:nvSpPr>
        <p:spPr>
          <a:xfrm>
            <a:off x="457200" y="754380"/>
            <a:ext cx="8229600" cy="1067277"/>
          </a:xfrm>
        </p:spPr>
        <p:txBody>
          <a:bodyPr/>
          <a:lstStyle/>
          <a:p>
            <a:pPr eaLnBrk="1" hangingPunct="1"/>
            <a:r>
              <a:rPr lang="en-US" sz="3200" dirty="0">
                <a:ea typeface="ＭＳ Ｐゴシック" charset="0"/>
                <a:cs typeface="ＭＳ Ｐゴシック" charset="0"/>
              </a:rPr>
              <a:t>Slot-Filling Task Requirements</a:t>
            </a:r>
          </a:p>
        </p:txBody>
      </p:sp>
      <p:sp>
        <p:nvSpPr>
          <p:cNvPr id="178179" name="Rectangle 2"/>
          <p:cNvSpPr>
            <a:spLocks noGrp="1" noChangeArrowheads="1"/>
          </p:cNvSpPr>
          <p:nvPr>
            <p:ph idx="1"/>
          </p:nvPr>
        </p:nvSpPr>
        <p:spPr>
          <a:xfrm>
            <a:off x="457200" y="1783080"/>
            <a:ext cx="8229600" cy="4326255"/>
          </a:xfrm>
        </p:spPr>
        <p:txBody>
          <a:bodyPr>
            <a:normAutofit/>
          </a:bodyPr>
          <a:lstStyle/>
          <a:p>
            <a:pPr eaLnBrk="1" hangingPunct="1">
              <a:lnSpc>
                <a:spcPct val="90000"/>
              </a:lnSpc>
            </a:pPr>
            <a:r>
              <a:rPr lang="en-US" sz="2000" dirty="0">
                <a:ea typeface="ＭＳ Ｐゴシック" charset="0"/>
                <a:cs typeface="ＭＳ Ｐゴシック" charset="0"/>
              </a:rPr>
              <a:t>Task: </a:t>
            </a:r>
            <a:r>
              <a:rPr lang="en-US" sz="2000" dirty="0" smtClean="0">
                <a:ea typeface="ＭＳ Ｐゴシック" charset="0"/>
                <a:cs typeface="ＭＳ Ｐゴシック" charset="0"/>
              </a:rPr>
              <a:t>given a query </a:t>
            </a:r>
            <a:r>
              <a:rPr lang="en-US" sz="2000" dirty="0">
                <a:ea typeface="ＭＳ Ｐゴシック" charset="0"/>
                <a:cs typeface="ＭＳ Ｐゴシック" charset="0"/>
              </a:rPr>
              <a:t>entity and predefined slots for each entity type (PER, ORG), return all new slot fillers for that entity that can be found in the source documents, and </a:t>
            </a:r>
            <a:r>
              <a:rPr lang="en-US" sz="2000" dirty="0" smtClean="0">
                <a:ea typeface="ＭＳ Ｐゴシック" charset="0"/>
                <a:cs typeface="ＭＳ Ｐゴシック" charset="0"/>
              </a:rPr>
              <a:t>provenance justifying that the filler is correct</a:t>
            </a:r>
            <a:endParaRPr lang="en-US" sz="2000" dirty="0">
              <a:ea typeface="ＭＳ Ｐゴシック" charset="0"/>
              <a:cs typeface="ＭＳ Ｐゴシック" charset="0"/>
            </a:endParaRPr>
          </a:p>
          <a:p>
            <a:pPr eaLnBrk="1" hangingPunct="1">
              <a:lnSpc>
                <a:spcPct val="90000"/>
              </a:lnSpc>
            </a:pPr>
            <a:r>
              <a:rPr lang="en-US" sz="2000" dirty="0">
                <a:ea typeface="ＭＳ Ｐゴシック" charset="0"/>
                <a:cs typeface="ＭＳ Ｐゴシック" charset="0"/>
              </a:rPr>
              <a:t>Non-</a:t>
            </a:r>
            <a:r>
              <a:rPr lang="en-US" sz="2000" dirty="0" smtClean="0">
                <a:ea typeface="ＭＳ Ｐゴシック" charset="0"/>
                <a:cs typeface="ＭＳ Ｐゴシック" charset="0"/>
              </a:rPr>
              <a:t>redundant</a:t>
            </a:r>
            <a:endParaRPr lang="en-US" sz="1800" dirty="0">
              <a:ea typeface="ＭＳ Ｐゴシック" charset="0"/>
            </a:endParaRPr>
          </a:p>
          <a:p>
            <a:pPr lvl="1" eaLnBrk="1" hangingPunct="1">
              <a:lnSpc>
                <a:spcPct val="90000"/>
              </a:lnSpc>
            </a:pPr>
            <a:r>
              <a:rPr lang="en-US" sz="1800" dirty="0" smtClean="0">
                <a:ea typeface="ＭＳ Ｐゴシック" charset="0"/>
              </a:rPr>
              <a:t>Don’t </a:t>
            </a:r>
            <a:r>
              <a:rPr lang="en-US" sz="1800" dirty="0">
                <a:ea typeface="ＭＳ Ｐゴシック" charset="0"/>
              </a:rPr>
              <a:t>return more than one instance of a slot </a:t>
            </a:r>
            <a:r>
              <a:rPr lang="en-US" sz="1800" dirty="0" smtClean="0">
                <a:ea typeface="ＭＳ Ｐゴシック" charset="0"/>
              </a:rPr>
              <a:t>filler (requires weak NER </a:t>
            </a:r>
            <a:r>
              <a:rPr lang="en-US" sz="1800" dirty="0" err="1" smtClean="0">
                <a:ea typeface="ＭＳ Ｐゴシック" charset="0"/>
              </a:rPr>
              <a:t>coref</a:t>
            </a:r>
            <a:r>
              <a:rPr lang="en-US" sz="1800" dirty="0" smtClean="0">
                <a:ea typeface="ＭＳ Ｐゴシック" charset="0"/>
              </a:rPr>
              <a:t>)</a:t>
            </a:r>
            <a:endParaRPr lang="en-US" sz="1800" dirty="0">
              <a:ea typeface="ＭＳ Ｐゴシック" charset="0"/>
            </a:endParaRPr>
          </a:p>
          <a:p>
            <a:pPr eaLnBrk="1" hangingPunct="1">
              <a:lnSpc>
                <a:spcPct val="90000"/>
              </a:lnSpc>
            </a:pPr>
            <a:r>
              <a:rPr lang="en-US" sz="2000" dirty="0">
                <a:ea typeface="ＭＳ Ｐゴシック" charset="0"/>
                <a:cs typeface="ＭＳ Ｐゴシック" charset="0"/>
              </a:rPr>
              <a:t>Exact boundaries of filler string, as found in supporting document</a:t>
            </a:r>
          </a:p>
          <a:p>
            <a:pPr lvl="1" eaLnBrk="1" hangingPunct="1">
              <a:lnSpc>
                <a:spcPct val="90000"/>
              </a:lnSpc>
            </a:pPr>
            <a:r>
              <a:rPr lang="en-US" sz="1600" dirty="0">
                <a:ea typeface="ＭＳ Ｐゴシック" charset="0"/>
              </a:rPr>
              <a:t>Text is complete (e.g., </a:t>
            </a:r>
            <a:r>
              <a:rPr lang="ja-JP" altLang="en-US" sz="1600" dirty="0">
                <a:ea typeface="ＭＳ Ｐゴシック" charset="0"/>
              </a:rPr>
              <a:t>“</a:t>
            </a:r>
            <a:r>
              <a:rPr lang="en-US" sz="1600" dirty="0">
                <a:ea typeface="ＭＳ Ｐゴシック" charset="0"/>
              </a:rPr>
              <a:t>John Doe</a:t>
            </a:r>
            <a:r>
              <a:rPr lang="ja-JP" altLang="en-US" sz="1600" dirty="0">
                <a:ea typeface="ＭＳ Ｐゴシック" charset="0"/>
              </a:rPr>
              <a:t>”</a:t>
            </a:r>
            <a:r>
              <a:rPr lang="en-US" sz="1600" dirty="0">
                <a:ea typeface="ＭＳ Ｐゴシック" charset="0"/>
              </a:rPr>
              <a:t> rather than </a:t>
            </a:r>
            <a:r>
              <a:rPr lang="ja-JP" altLang="en-US" sz="1600" dirty="0">
                <a:ea typeface="ＭＳ Ｐゴシック" charset="0"/>
              </a:rPr>
              <a:t>“</a:t>
            </a:r>
            <a:r>
              <a:rPr lang="en-US" sz="1600" dirty="0">
                <a:ea typeface="ＭＳ Ｐゴシック" charset="0"/>
              </a:rPr>
              <a:t>John</a:t>
            </a:r>
            <a:r>
              <a:rPr lang="ja-JP" altLang="en-US" sz="1600" dirty="0">
                <a:ea typeface="ＭＳ Ｐゴシック" charset="0"/>
              </a:rPr>
              <a:t>”</a:t>
            </a:r>
            <a:r>
              <a:rPr lang="en-US" sz="1600" dirty="0">
                <a:ea typeface="ＭＳ Ｐゴシック" charset="0"/>
              </a:rPr>
              <a:t>)</a:t>
            </a:r>
          </a:p>
          <a:p>
            <a:pPr lvl="1" eaLnBrk="1" hangingPunct="1">
              <a:lnSpc>
                <a:spcPct val="90000"/>
              </a:lnSpc>
            </a:pPr>
            <a:r>
              <a:rPr lang="en-US" sz="1600" dirty="0">
                <a:ea typeface="ＭＳ Ｐゴシック" charset="0"/>
              </a:rPr>
              <a:t>No extraneous text (e.g., </a:t>
            </a:r>
            <a:r>
              <a:rPr lang="ja-JP" altLang="en-US" sz="1600" dirty="0">
                <a:ea typeface="ＭＳ Ｐゴシック" charset="0"/>
              </a:rPr>
              <a:t>“</a:t>
            </a:r>
            <a:r>
              <a:rPr lang="en-US" sz="1600" dirty="0">
                <a:ea typeface="ＭＳ Ｐゴシック" charset="0"/>
              </a:rPr>
              <a:t>John Doe</a:t>
            </a:r>
            <a:r>
              <a:rPr lang="ja-JP" altLang="en-US" sz="1600" dirty="0">
                <a:ea typeface="ＭＳ Ｐゴシック" charset="0"/>
              </a:rPr>
              <a:t>”</a:t>
            </a:r>
            <a:r>
              <a:rPr lang="en-US" sz="1600" dirty="0">
                <a:ea typeface="ＭＳ Ｐゴシック" charset="0"/>
              </a:rPr>
              <a:t> rather than </a:t>
            </a:r>
            <a:r>
              <a:rPr lang="ja-JP" altLang="en-US" sz="1600" dirty="0">
                <a:ea typeface="ＭＳ Ｐゴシック" charset="0"/>
              </a:rPr>
              <a:t>“</a:t>
            </a:r>
            <a:r>
              <a:rPr lang="en-US" sz="1600" dirty="0">
                <a:ea typeface="ＭＳ Ｐゴシック" charset="0"/>
              </a:rPr>
              <a:t>John Doe</a:t>
            </a:r>
            <a:r>
              <a:rPr lang="ja-JP" altLang="en-US" sz="1600" dirty="0">
                <a:ea typeface="ＭＳ Ｐゴシック" charset="0"/>
              </a:rPr>
              <a:t>’</a:t>
            </a:r>
            <a:r>
              <a:rPr lang="en-US" sz="1600" dirty="0">
                <a:ea typeface="ＭＳ Ｐゴシック" charset="0"/>
              </a:rPr>
              <a:t>s house</a:t>
            </a:r>
            <a:r>
              <a:rPr lang="ja-JP" altLang="en-US" sz="1600" dirty="0" smtClean="0">
                <a:ea typeface="ＭＳ Ｐゴシック" charset="0"/>
              </a:rPr>
              <a:t>”</a:t>
            </a:r>
            <a:r>
              <a:rPr lang="en-US" altLang="ja-JP" sz="1600" dirty="0" smtClean="0">
                <a:ea typeface="ＭＳ Ｐゴシック" charset="0"/>
              </a:rPr>
              <a:t>)</a:t>
            </a:r>
            <a:endParaRPr lang="en-US" sz="1600" dirty="0">
              <a:ea typeface="ＭＳ Ｐゴシック" charset="0"/>
            </a:endParaRPr>
          </a:p>
          <a:p>
            <a:pPr eaLnBrk="1" hangingPunct="1">
              <a:lnSpc>
                <a:spcPct val="90000"/>
              </a:lnSpc>
            </a:pPr>
            <a:r>
              <a:rPr lang="en-US" sz="2000" dirty="0">
                <a:ea typeface="ＭＳ Ｐゴシック" charset="0"/>
                <a:cs typeface="ＭＳ Ｐゴシック" charset="0"/>
              </a:rPr>
              <a:t>Evaluation based on TREC-QA pooling methodology, combine</a:t>
            </a:r>
          </a:p>
          <a:p>
            <a:pPr lvl="1" eaLnBrk="1" hangingPunct="1">
              <a:lnSpc>
                <a:spcPct val="90000"/>
              </a:lnSpc>
            </a:pPr>
            <a:r>
              <a:rPr lang="en-US" sz="1800" dirty="0">
                <a:ea typeface="ＭＳ Ｐゴシック" charset="0"/>
              </a:rPr>
              <a:t>Candidate slot fillers from non-exhaustive manual search</a:t>
            </a:r>
          </a:p>
          <a:p>
            <a:pPr lvl="1" eaLnBrk="1" hangingPunct="1">
              <a:lnSpc>
                <a:spcPct val="90000"/>
              </a:lnSpc>
            </a:pPr>
            <a:r>
              <a:rPr lang="en-US" sz="1800" dirty="0">
                <a:ea typeface="ＭＳ Ｐゴシック" charset="0"/>
              </a:rPr>
              <a:t>Candidate slot fillers from fully automatic systems</a:t>
            </a:r>
          </a:p>
          <a:p>
            <a:pPr eaLnBrk="1" hangingPunct="1">
              <a:lnSpc>
                <a:spcPct val="90000"/>
              </a:lnSpc>
              <a:buFont typeface="Georgia" charset="0"/>
              <a:buNone/>
            </a:pPr>
            <a:r>
              <a:rPr lang="en-US" sz="2000" i="1" dirty="0">
                <a:ea typeface="ＭＳ Ｐゴシック" charset="0"/>
                <a:cs typeface="ＭＳ Ｐゴシック" charset="0"/>
              </a:rPr>
              <a:t>    </a:t>
            </a:r>
          </a:p>
        </p:txBody>
      </p:sp>
    </p:spTree>
    <p:extLst>
      <p:ext uri="{BB962C8B-B14F-4D97-AF65-F5344CB8AC3E}">
        <p14:creationId xmlns:p14="http://schemas.microsoft.com/office/powerpoint/2010/main" val="236438191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Grp="1" noChangeArrowheads="1"/>
          </p:cNvSpPr>
          <p:nvPr>
            <p:ph type="title"/>
          </p:nvPr>
        </p:nvSpPr>
        <p:spPr/>
        <p:txBody>
          <a:bodyPr/>
          <a:lstStyle/>
          <a:p>
            <a:pPr eaLnBrk="1" hangingPunct="1"/>
            <a:r>
              <a:rPr lang="en-US" sz="3200" dirty="0">
                <a:ea typeface="ＭＳ Ｐゴシック" charset="0"/>
                <a:cs typeface="ＭＳ Ｐゴシック" charset="0"/>
              </a:rPr>
              <a:t>Slot-Filling Evaluation</a:t>
            </a:r>
          </a:p>
        </p:txBody>
      </p:sp>
      <p:sp>
        <p:nvSpPr>
          <p:cNvPr id="180227" name="Rectangle 2"/>
          <p:cNvSpPr>
            <a:spLocks noGrp="1" noChangeArrowheads="1"/>
          </p:cNvSpPr>
          <p:nvPr>
            <p:ph idx="1"/>
          </p:nvPr>
        </p:nvSpPr>
        <p:spPr/>
        <p:txBody>
          <a:bodyPr/>
          <a:lstStyle/>
          <a:p>
            <a:pPr eaLnBrk="1" hangingPunct="1">
              <a:lnSpc>
                <a:spcPct val="90000"/>
              </a:lnSpc>
            </a:pPr>
            <a:r>
              <a:rPr lang="en-US" sz="2000" dirty="0">
                <a:ea typeface="ＭＳ Ｐゴシック" charset="0"/>
                <a:cs typeface="ＭＳ Ｐゴシック" charset="0"/>
              </a:rPr>
              <a:t>Pool responses from submitted runs and from manual </a:t>
            </a:r>
            <a:r>
              <a:rPr lang="en-US" sz="2000" dirty="0" smtClean="0">
                <a:ea typeface="ＭＳ Ｐゴシック" charset="0"/>
                <a:cs typeface="ＭＳ Ｐゴシック" charset="0"/>
              </a:rPr>
              <a:t>search </a:t>
            </a:r>
            <a:endParaRPr lang="en-US" sz="2000" dirty="0">
              <a:ea typeface="ＭＳ Ｐゴシック" charset="0"/>
              <a:cs typeface="ＭＳ Ｐゴシック" charset="0"/>
            </a:endParaRPr>
          </a:p>
          <a:p>
            <a:pPr lvl="1" eaLnBrk="1" hangingPunct="1">
              <a:lnSpc>
                <a:spcPct val="90000"/>
              </a:lnSpc>
            </a:pPr>
            <a:r>
              <a:rPr lang="en-US" sz="1800" dirty="0">
                <a:ea typeface="ＭＳ Ｐゴシック" charset="0"/>
              </a:rPr>
              <a:t>Set of </a:t>
            </a:r>
            <a:r>
              <a:rPr lang="en-US" sz="1800" dirty="0" smtClean="0">
                <a:ea typeface="ＭＳ Ｐゴシック" charset="0"/>
              </a:rPr>
              <a:t>[answer-string, provenance] </a:t>
            </a:r>
            <a:r>
              <a:rPr lang="en-US" sz="1800" dirty="0">
                <a:ea typeface="ＭＳ Ｐゴシック" charset="0"/>
              </a:rPr>
              <a:t>pairs for each target entity and  slot</a:t>
            </a:r>
          </a:p>
          <a:p>
            <a:pPr eaLnBrk="1" hangingPunct="1">
              <a:lnSpc>
                <a:spcPct val="90000"/>
              </a:lnSpc>
            </a:pPr>
            <a:r>
              <a:rPr lang="en-US" sz="2000" dirty="0">
                <a:ea typeface="ＭＳ Ｐゴシック" charset="0"/>
                <a:cs typeface="ＭＳ Ｐゴシック" charset="0"/>
              </a:rPr>
              <a:t>Assessment:</a:t>
            </a:r>
          </a:p>
          <a:p>
            <a:pPr lvl="1" eaLnBrk="1" hangingPunct="1">
              <a:lnSpc>
                <a:spcPct val="90000"/>
              </a:lnSpc>
            </a:pPr>
            <a:r>
              <a:rPr lang="en-US" sz="1800" dirty="0">
                <a:ea typeface="ＭＳ Ｐゴシック" charset="0"/>
              </a:rPr>
              <a:t>Each pair judged as one of correct, redundant, inexact, or wrong (credit given only for </a:t>
            </a:r>
            <a:r>
              <a:rPr lang="en-US" sz="1800" dirty="0" smtClean="0">
                <a:ea typeface="ＭＳ Ｐゴシック" charset="0"/>
              </a:rPr>
              <a:t>redundant and correct </a:t>
            </a:r>
            <a:r>
              <a:rPr lang="en-US" sz="1800" dirty="0">
                <a:ea typeface="ＭＳ Ｐゴシック" charset="0"/>
              </a:rPr>
              <a:t>responses)</a:t>
            </a:r>
          </a:p>
          <a:p>
            <a:pPr lvl="1" eaLnBrk="1" hangingPunct="1">
              <a:lnSpc>
                <a:spcPct val="90000"/>
              </a:lnSpc>
            </a:pPr>
            <a:r>
              <a:rPr lang="en-US" sz="1800" dirty="0">
                <a:ea typeface="ＭＳ Ｐゴシック" charset="0"/>
              </a:rPr>
              <a:t>Correct pairs grouped into equivalence classes (entities); each single-valued slot has at most one equivalence class for a given target entity</a:t>
            </a:r>
          </a:p>
          <a:p>
            <a:pPr eaLnBrk="1" hangingPunct="1">
              <a:lnSpc>
                <a:spcPct val="90000"/>
              </a:lnSpc>
            </a:pPr>
            <a:r>
              <a:rPr lang="en-US" sz="2000" dirty="0">
                <a:ea typeface="ＭＳ Ｐゴシック" charset="0"/>
                <a:cs typeface="ＭＳ Ｐゴシック" charset="0"/>
              </a:rPr>
              <a:t>Scoring:</a:t>
            </a:r>
          </a:p>
          <a:p>
            <a:pPr lvl="1" eaLnBrk="1" hangingPunct="1">
              <a:lnSpc>
                <a:spcPct val="90000"/>
              </a:lnSpc>
            </a:pPr>
            <a:r>
              <a:rPr lang="en-US" sz="1800" dirty="0">
                <a:ea typeface="ＭＳ Ｐゴシック" charset="0"/>
              </a:rPr>
              <a:t>Recall: number of correct equivalence classes returned / number of known equivalence classes</a:t>
            </a:r>
          </a:p>
          <a:p>
            <a:pPr lvl="1" eaLnBrk="1" hangingPunct="1">
              <a:lnSpc>
                <a:spcPct val="90000"/>
              </a:lnSpc>
            </a:pPr>
            <a:r>
              <a:rPr lang="en-US" sz="1800" dirty="0">
                <a:ea typeface="ＭＳ Ｐゴシック" charset="0"/>
              </a:rPr>
              <a:t>Precision: number of correct equivalence classes returned / number of [</a:t>
            </a:r>
            <a:r>
              <a:rPr lang="en-US" sz="1800" dirty="0" err="1">
                <a:ea typeface="ＭＳ Ｐゴシック" charset="0"/>
              </a:rPr>
              <a:t>docid</a:t>
            </a:r>
            <a:r>
              <a:rPr lang="en-US" sz="1800" dirty="0">
                <a:ea typeface="ＭＳ Ｐゴシック" charset="0"/>
              </a:rPr>
              <a:t>, answer-string] pairs returned</a:t>
            </a:r>
          </a:p>
          <a:p>
            <a:pPr lvl="1" eaLnBrk="1" hangingPunct="1">
              <a:lnSpc>
                <a:spcPct val="90000"/>
              </a:lnSpc>
            </a:pPr>
            <a:r>
              <a:rPr lang="en-US" sz="1800" dirty="0">
                <a:ea typeface="ＭＳ Ｐゴシック" charset="0"/>
              </a:rPr>
              <a:t>F1 = (P*R)/(R+P</a:t>
            </a:r>
            <a:r>
              <a:rPr lang="en-US" sz="1800" dirty="0" smtClean="0">
                <a:ea typeface="ＭＳ Ｐゴシック" charset="0"/>
              </a:rPr>
              <a:t>)</a:t>
            </a:r>
          </a:p>
          <a:p>
            <a:pPr>
              <a:lnSpc>
                <a:spcPct val="90000"/>
              </a:lnSpc>
            </a:pPr>
            <a:endParaRPr lang="en-US" dirty="0">
              <a:ea typeface="ＭＳ Ｐゴシック" charset="0"/>
            </a:endParaRPr>
          </a:p>
        </p:txBody>
      </p:sp>
    </p:spTree>
    <p:extLst>
      <p:ext uri="{BB962C8B-B14F-4D97-AF65-F5344CB8AC3E}">
        <p14:creationId xmlns:p14="http://schemas.microsoft.com/office/powerpoint/2010/main" val="29788878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987425" y="0"/>
            <a:ext cx="8229600" cy="836613"/>
          </a:xfrm>
        </p:spPr>
        <p:txBody>
          <a:bodyPr/>
          <a:lstStyle/>
          <a:p>
            <a:r>
              <a:rPr lang="en-US" altLang="zh-CN" sz="3200" dirty="0">
                <a:ea typeface="宋体" charset="-122"/>
                <a:cs typeface="宋体" charset="-122"/>
              </a:rPr>
              <a:t>Slot Filling: Create Wiki </a:t>
            </a:r>
            <a:r>
              <a:rPr lang="en-US" altLang="zh-CN" sz="3200" dirty="0" err="1" smtClean="0">
                <a:ea typeface="宋体" charset="-122"/>
                <a:cs typeface="宋体" charset="-122"/>
              </a:rPr>
              <a:t>Infoboxes</a:t>
            </a:r>
            <a:endParaRPr lang="en-US" altLang="zh-CN" sz="3200" dirty="0">
              <a:ea typeface="宋体" charset="-122"/>
              <a:cs typeface="宋体" charset="-122"/>
            </a:endParaRPr>
          </a:p>
        </p:txBody>
      </p:sp>
      <p:pic>
        <p:nvPicPr>
          <p:cNvPr id="30724" name="Picture 5"/>
          <p:cNvPicPr>
            <a:picLocks noChangeAspect="1" noChangeArrowheads="1"/>
          </p:cNvPicPr>
          <p:nvPr/>
        </p:nvPicPr>
        <p:blipFill>
          <a:blip r:embed="rId3"/>
          <a:srcRect/>
          <a:stretch>
            <a:fillRect/>
          </a:stretch>
        </p:blipFill>
        <p:spPr bwMode="auto">
          <a:xfrm>
            <a:off x="0" y="836613"/>
            <a:ext cx="6696075" cy="4038600"/>
          </a:xfrm>
          <a:prstGeom prst="rect">
            <a:avLst/>
          </a:prstGeom>
          <a:noFill/>
          <a:ln w="9525">
            <a:noFill/>
            <a:miter lim="800000"/>
            <a:headEnd/>
            <a:tailEnd/>
          </a:ln>
        </p:spPr>
      </p:pic>
      <p:sp>
        <p:nvSpPr>
          <p:cNvPr id="30725" name="Rectangle 6"/>
          <p:cNvSpPr>
            <a:spLocks noChangeArrowheads="1"/>
          </p:cNvSpPr>
          <p:nvPr/>
        </p:nvSpPr>
        <p:spPr bwMode="auto">
          <a:xfrm>
            <a:off x="1331913" y="4221163"/>
            <a:ext cx="5256212" cy="287337"/>
          </a:xfrm>
          <a:prstGeom prst="rect">
            <a:avLst/>
          </a:prstGeom>
          <a:noFill/>
          <a:ln w="28575">
            <a:solidFill>
              <a:srgbClr val="99CC00"/>
            </a:solidFill>
            <a:miter lim="800000"/>
            <a:headEnd/>
            <a:tailEnd/>
          </a:ln>
        </p:spPr>
        <p:txBody>
          <a:bodyPr wrap="none" anchor="ctr">
            <a:prstTxWarp prst="textNoShape">
              <a:avLst/>
            </a:prstTxWarp>
          </a:bodyPr>
          <a:lstStyle/>
          <a:p>
            <a:pPr marL="342900" indent="-342900" algn="ctr"/>
            <a:endParaRPr lang="en-US"/>
          </a:p>
        </p:txBody>
      </p:sp>
      <p:pic>
        <p:nvPicPr>
          <p:cNvPr id="30726" name="Picture 7"/>
          <p:cNvPicPr>
            <a:picLocks noChangeAspect="1" noChangeArrowheads="1"/>
          </p:cNvPicPr>
          <p:nvPr/>
        </p:nvPicPr>
        <p:blipFill>
          <a:blip r:embed="rId4"/>
          <a:srcRect/>
          <a:stretch>
            <a:fillRect/>
          </a:stretch>
        </p:blipFill>
        <p:spPr bwMode="auto">
          <a:xfrm>
            <a:off x="6753225" y="765175"/>
            <a:ext cx="2390775" cy="5038725"/>
          </a:xfrm>
          <a:prstGeom prst="rect">
            <a:avLst/>
          </a:prstGeom>
          <a:noFill/>
          <a:ln w="9525">
            <a:noFill/>
            <a:miter lim="800000"/>
            <a:headEnd/>
            <a:tailEnd/>
          </a:ln>
        </p:spPr>
      </p:pic>
      <p:sp>
        <p:nvSpPr>
          <p:cNvPr id="1410056" name="Rectangle 8"/>
          <p:cNvSpPr>
            <a:spLocks noChangeArrowheads="1"/>
          </p:cNvSpPr>
          <p:nvPr/>
        </p:nvSpPr>
        <p:spPr bwMode="auto">
          <a:xfrm>
            <a:off x="2124075" y="4133850"/>
            <a:ext cx="3313113" cy="433388"/>
          </a:xfrm>
          <a:prstGeom prst="rect">
            <a:avLst/>
          </a:prstGeom>
          <a:noFill/>
          <a:ln w="9525">
            <a:noFill/>
            <a:miter lim="800000"/>
            <a:headEnd/>
            <a:tailEnd/>
          </a:ln>
        </p:spPr>
        <p:txBody>
          <a:bodyPr wrap="none" anchor="ctr">
            <a:prstTxWarp prst="textNoShape">
              <a:avLst/>
            </a:prstTxWarp>
          </a:bodyPr>
          <a:lstStyle/>
          <a:p>
            <a:pPr marL="342900" indent="-342900" algn="ctr"/>
            <a:r>
              <a:rPr lang="en-US" sz="1500" b="1" dirty="0"/>
              <a:t>School Attended: University of Houston</a:t>
            </a:r>
          </a:p>
        </p:txBody>
      </p:sp>
      <p:sp>
        <p:nvSpPr>
          <p:cNvPr id="30728" name="Rectangle 10"/>
          <p:cNvSpPr>
            <a:spLocks noChangeArrowheads="1"/>
          </p:cNvSpPr>
          <p:nvPr/>
        </p:nvSpPr>
        <p:spPr bwMode="auto">
          <a:xfrm>
            <a:off x="2771775" y="1341438"/>
            <a:ext cx="3240088" cy="2374900"/>
          </a:xfrm>
          <a:prstGeom prst="rect">
            <a:avLst/>
          </a:prstGeom>
          <a:noFill/>
          <a:ln w="9525">
            <a:noFill/>
            <a:miter lim="800000"/>
            <a:headEnd/>
            <a:tailEnd/>
          </a:ln>
        </p:spPr>
        <p:txBody>
          <a:bodyPr wrap="none" anchor="ctr">
            <a:prstTxWarp prst="textNoShape">
              <a:avLst/>
            </a:prstTxWarp>
          </a:bodyPr>
          <a:lstStyle/>
          <a:p>
            <a:pPr marL="342900" indent="-342900" algn="ctr"/>
            <a:endParaRPr lang="en-US"/>
          </a:p>
        </p:txBody>
      </p:sp>
      <p:sp>
        <p:nvSpPr>
          <p:cNvPr id="1410059" name="Rectangle 11"/>
          <p:cNvSpPr>
            <a:spLocks noChangeArrowheads="1"/>
          </p:cNvSpPr>
          <p:nvPr/>
        </p:nvSpPr>
        <p:spPr bwMode="auto">
          <a:xfrm>
            <a:off x="2141538" y="1341438"/>
            <a:ext cx="3600450" cy="2665412"/>
          </a:xfrm>
          <a:prstGeom prst="rect">
            <a:avLst/>
          </a:prstGeom>
          <a:noFill/>
          <a:ln w="9525">
            <a:solidFill>
              <a:schemeClr val="tx1"/>
            </a:solidFill>
            <a:miter lim="800000"/>
            <a:headEnd/>
            <a:tailEnd/>
          </a:ln>
        </p:spPr>
        <p:txBody>
          <a:bodyPr wrap="none" anchor="ctr">
            <a:prstTxWarp prst="textNoShape">
              <a:avLst/>
            </a:prstTxWarp>
          </a:bodyPr>
          <a:lstStyle/>
          <a:p>
            <a:pPr marL="342900" indent="-342900"/>
            <a:r>
              <a:rPr lang="en-US" dirty="0"/>
              <a:t> </a:t>
            </a:r>
            <a:r>
              <a:rPr lang="en-US" sz="1700" dirty="0"/>
              <a:t>&lt;query id="SF114"&gt;</a:t>
            </a:r>
          </a:p>
          <a:p>
            <a:pPr marL="342900" indent="-342900"/>
            <a:r>
              <a:rPr lang="en-US" sz="1700" dirty="0"/>
              <a:t>    &lt;name&gt;Jim Parsons&lt;/name&gt;</a:t>
            </a:r>
          </a:p>
          <a:p>
            <a:pPr marL="342900" indent="-342900"/>
            <a:r>
              <a:rPr lang="en-US" sz="1700" dirty="0"/>
              <a:t>    &lt;</a:t>
            </a:r>
            <a:r>
              <a:rPr lang="en-US" sz="1700" dirty="0" err="1"/>
              <a:t>docid</a:t>
            </a:r>
            <a:r>
              <a:rPr lang="en-US" sz="1700" dirty="0"/>
              <a:t>&gt;eng-WL-11-174592-12943233&lt;/</a:t>
            </a:r>
            <a:r>
              <a:rPr lang="en-US" sz="1700" dirty="0" err="1"/>
              <a:t>docid</a:t>
            </a:r>
            <a:r>
              <a:rPr lang="en-US" sz="1700" dirty="0"/>
              <a:t>&gt;</a:t>
            </a:r>
          </a:p>
          <a:p>
            <a:pPr marL="342900" indent="-342900"/>
            <a:r>
              <a:rPr lang="en-US" sz="1700" dirty="0"/>
              <a:t>    &lt;</a:t>
            </a:r>
            <a:r>
              <a:rPr lang="en-US" sz="1700" dirty="0" err="1"/>
              <a:t>enttype</a:t>
            </a:r>
            <a:r>
              <a:rPr lang="en-US" sz="1700" dirty="0"/>
              <a:t>&gt;PER&lt;/</a:t>
            </a:r>
            <a:r>
              <a:rPr lang="en-US" sz="1700" dirty="0" err="1"/>
              <a:t>enttype</a:t>
            </a:r>
            <a:r>
              <a:rPr lang="en-US" sz="1700" dirty="0"/>
              <a:t>&gt;</a:t>
            </a:r>
          </a:p>
          <a:p>
            <a:pPr marL="342900" indent="-342900"/>
            <a:r>
              <a:rPr lang="en-US" sz="1700" dirty="0"/>
              <a:t>    &lt;</a:t>
            </a:r>
            <a:r>
              <a:rPr lang="en-US" sz="1700" dirty="0" err="1"/>
              <a:t>nodeid</a:t>
            </a:r>
            <a:r>
              <a:rPr lang="en-US" sz="1700" dirty="0"/>
              <a:t>&gt;E0300113&lt;/</a:t>
            </a:r>
            <a:r>
              <a:rPr lang="en-US" sz="1700" dirty="0" err="1"/>
              <a:t>nodeid</a:t>
            </a:r>
            <a:r>
              <a:rPr lang="en-US" sz="1700" dirty="0"/>
              <a:t>&gt;</a:t>
            </a:r>
          </a:p>
          <a:p>
            <a:pPr marL="342900" indent="-342900"/>
            <a:r>
              <a:rPr lang="en-US" sz="1700" dirty="0"/>
              <a:t>    &lt;ignore&gt;</a:t>
            </a:r>
            <a:r>
              <a:rPr lang="en-US" sz="1700" dirty="0" err="1"/>
              <a:t>per:date_of_birth</a:t>
            </a:r>
            <a:r>
              <a:rPr lang="en-US" sz="1700" dirty="0"/>
              <a:t> </a:t>
            </a:r>
          </a:p>
          <a:p>
            <a:pPr marL="342900" indent="-342900"/>
            <a:r>
              <a:rPr lang="en-US" sz="1700" dirty="0"/>
              <a:t>                  </a:t>
            </a:r>
            <a:r>
              <a:rPr lang="en-US" sz="1700" dirty="0" err="1"/>
              <a:t>per:age</a:t>
            </a:r>
            <a:r>
              <a:rPr lang="en-US" sz="1700" dirty="0"/>
              <a:t> </a:t>
            </a:r>
            <a:r>
              <a:rPr lang="en-US" sz="1700" dirty="0" err="1"/>
              <a:t>per:country_of_birth</a:t>
            </a:r>
            <a:r>
              <a:rPr lang="en-US" sz="1700" dirty="0"/>
              <a:t> </a:t>
            </a:r>
          </a:p>
          <a:p>
            <a:pPr marL="342900" indent="-342900"/>
            <a:r>
              <a:rPr lang="en-US" sz="1700" dirty="0"/>
              <a:t>                  </a:t>
            </a:r>
            <a:r>
              <a:rPr lang="en-US" sz="1700" dirty="0" err="1"/>
              <a:t>per:city_of_birth</a:t>
            </a:r>
            <a:r>
              <a:rPr lang="en-US" sz="1700" dirty="0"/>
              <a:t>&lt;/ignore&gt;</a:t>
            </a:r>
          </a:p>
          <a:p>
            <a:pPr marL="342900" indent="-342900"/>
            <a:r>
              <a:rPr lang="en-US" sz="1700" dirty="0"/>
              <a:t>  &lt;/query&gt;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410056"/>
                                        </p:tgtEl>
                                        <p:attrNameLst>
                                          <p:attrName>style.visibility</p:attrName>
                                        </p:attrNameLst>
                                      </p:cBhvr>
                                      <p:to>
                                        <p:strVal val="visible"/>
                                      </p:to>
                                    </p:set>
                                    <p:animEffect transition="in" filter="blinds(horizontal)">
                                      <p:cBhvr>
                                        <p:cTn id="7" dur="500"/>
                                        <p:tgtEl>
                                          <p:spTgt spid="141005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grpId="0" nodeType="clickEffect">
                                  <p:stCondLst>
                                    <p:cond delay="0"/>
                                  </p:stCondLst>
                                  <p:childTnLst>
                                    <p:animMotion origin="layout" path="M 1.94444E-6 3.98844E-6 L 0.38594 0.22242 " pathEditMode="relative" rAng="0" ptsTypes="AA">
                                      <p:cBhvr>
                                        <p:cTn id="11" dur="2000" fill="hold"/>
                                        <p:tgtEl>
                                          <p:spTgt spid="1410056"/>
                                        </p:tgtEl>
                                        <p:attrNameLst>
                                          <p:attrName>ppt_x</p:attrName>
                                          <p:attrName>ppt_y</p:attrName>
                                        </p:attrNameLst>
                                      </p:cBhvr>
                                      <p:rCtr x="19300" y="11100"/>
                                    </p:animMotion>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10059"/>
                                        </p:tgtEl>
                                        <p:attrNameLst>
                                          <p:attrName>style.visibility</p:attrName>
                                        </p:attrNameLst>
                                      </p:cBhvr>
                                      <p:to>
                                        <p:strVal val="visible"/>
                                      </p:to>
                                    </p:set>
                                    <p:animEffect transition="in" filter="blinds(horizontal)">
                                      <p:cBhvr>
                                        <p:cTn id="16" dur="500"/>
                                        <p:tgtEl>
                                          <p:spTgt spid="141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0056" grpId="0"/>
      <p:bldP spid="1410056" grpId="1"/>
      <p:bldP spid="14100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987425" y="0"/>
            <a:ext cx="8229600" cy="836613"/>
          </a:xfrm>
        </p:spPr>
        <p:txBody>
          <a:bodyPr/>
          <a:lstStyle/>
          <a:p>
            <a:r>
              <a:rPr lang="en-US" altLang="zh-CN" sz="3200" dirty="0">
                <a:ea typeface="宋体" charset="-122"/>
                <a:cs typeface="宋体" charset="-122"/>
              </a:rPr>
              <a:t>Slot Filling: Create Wiki </a:t>
            </a:r>
            <a:r>
              <a:rPr lang="en-US" altLang="zh-CN" sz="3200" dirty="0" err="1" smtClean="0">
                <a:ea typeface="宋体" charset="-122"/>
                <a:cs typeface="宋体" charset="-122"/>
              </a:rPr>
              <a:t>Infoboxes</a:t>
            </a:r>
            <a:endParaRPr lang="en-US" altLang="zh-CN" sz="3200" dirty="0">
              <a:ea typeface="宋体" charset="-122"/>
              <a:cs typeface="宋体" charset="-122"/>
            </a:endParaRPr>
          </a:p>
        </p:txBody>
      </p:sp>
      <p:pic>
        <p:nvPicPr>
          <p:cNvPr id="30724" name="Picture 5"/>
          <p:cNvPicPr>
            <a:picLocks noChangeAspect="1" noChangeArrowheads="1"/>
          </p:cNvPicPr>
          <p:nvPr/>
        </p:nvPicPr>
        <p:blipFill>
          <a:blip r:embed="rId3"/>
          <a:srcRect/>
          <a:stretch>
            <a:fillRect/>
          </a:stretch>
        </p:blipFill>
        <p:spPr bwMode="auto">
          <a:xfrm>
            <a:off x="0" y="836613"/>
            <a:ext cx="6696075" cy="4038600"/>
          </a:xfrm>
          <a:prstGeom prst="rect">
            <a:avLst/>
          </a:prstGeom>
          <a:noFill/>
          <a:ln w="9525">
            <a:noFill/>
            <a:miter lim="800000"/>
            <a:headEnd/>
            <a:tailEnd/>
          </a:ln>
        </p:spPr>
      </p:pic>
      <p:pic>
        <p:nvPicPr>
          <p:cNvPr id="30726" name="Picture 7"/>
          <p:cNvPicPr>
            <a:picLocks noChangeAspect="1" noChangeArrowheads="1"/>
          </p:cNvPicPr>
          <p:nvPr/>
        </p:nvPicPr>
        <p:blipFill>
          <a:blip r:embed="rId4"/>
          <a:srcRect/>
          <a:stretch>
            <a:fillRect/>
          </a:stretch>
        </p:blipFill>
        <p:spPr bwMode="auto">
          <a:xfrm>
            <a:off x="6753225" y="765175"/>
            <a:ext cx="2390775" cy="5038725"/>
          </a:xfrm>
          <a:prstGeom prst="rect">
            <a:avLst/>
          </a:prstGeom>
          <a:noFill/>
          <a:ln w="9525">
            <a:noFill/>
            <a:miter lim="800000"/>
            <a:headEnd/>
            <a:tailEnd/>
          </a:ln>
        </p:spPr>
      </p:pic>
      <p:sp>
        <p:nvSpPr>
          <p:cNvPr id="30728" name="Rectangle 10"/>
          <p:cNvSpPr>
            <a:spLocks noChangeArrowheads="1"/>
          </p:cNvSpPr>
          <p:nvPr/>
        </p:nvSpPr>
        <p:spPr bwMode="auto">
          <a:xfrm>
            <a:off x="2771775" y="1341438"/>
            <a:ext cx="3240088" cy="2374900"/>
          </a:xfrm>
          <a:prstGeom prst="rect">
            <a:avLst/>
          </a:prstGeom>
          <a:noFill/>
          <a:ln w="9525">
            <a:noFill/>
            <a:miter lim="800000"/>
            <a:headEnd/>
            <a:tailEnd/>
          </a:ln>
        </p:spPr>
        <p:txBody>
          <a:bodyPr wrap="none" anchor="ctr">
            <a:prstTxWarp prst="textNoShape">
              <a:avLst/>
            </a:prstTxWarp>
          </a:bodyPr>
          <a:lstStyle/>
          <a:p>
            <a:pPr marL="342900" indent="-342900" algn="ctr"/>
            <a:endParaRPr lang="en-US"/>
          </a:p>
        </p:txBody>
      </p:sp>
      <p:sp>
        <p:nvSpPr>
          <p:cNvPr id="1410059" name="Rectangle 11"/>
          <p:cNvSpPr>
            <a:spLocks noChangeArrowheads="1"/>
          </p:cNvSpPr>
          <p:nvPr/>
        </p:nvSpPr>
        <p:spPr bwMode="auto">
          <a:xfrm>
            <a:off x="2141538" y="1341438"/>
            <a:ext cx="3600450" cy="2665412"/>
          </a:xfrm>
          <a:prstGeom prst="rect">
            <a:avLst/>
          </a:prstGeom>
          <a:noFill/>
          <a:ln w="9525">
            <a:solidFill>
              <a:schemeClr val="tx1"/>
            </a:solidFill>
            <a:miter lim="800000"/>
            <a:headEnd/>
            <a:tailEnd/>
          </a:ln>
        </p:spPr>
        <p:txBody>
          <a:bodyPr wrap="none" anchor="ctr">
            <a:prstTxWarp prst="textNoShape">
              <a:avLst/>
            </a:prstTxWarp>
          </a:bodyPr>
          <a:lstStyle/>
          <a:p>
            <a:pPr marL="342900" indent="-342900"/>
            <a:r>
              <a:rPr lang="en-US" dirty="0"/>
              <a:t> </a:t>
            </a:r>
            <a:r>
              <a:rPr lang="en-US" sz="1700" dirty="0"/>
              <a:t>&lt;query id="SF114"&gt;</a:t>
            </a:r>
          </a:p>
          <a:p>
            <a:pPr marL="342900" indent="-342900"/>
            <a:r>
              <a:rPr lang="en-US" sz="1700" dirty="0"/>
              <a:t>    &lt;name&gt;Jim Parsons&lt;/name&gt;</a:t>
            </a:r>
          </a:p>
          <a:p>
            <a:pPr marL="342900" indent="-342900"/>
            <a:r>
              <a:rPr lang="en-US" sz="1700" dirty="0"/>
              <a:t>    &lt;</a:t>
            </a:r>
            <a:r>
              <a:rPr lang="en-US" sz="1700" dirty="0" err="1"/>
              <a:t>docid</a:t>
            </a:r>
            <a:r>
              <a:rPr lang="en-US" sz="1700" dirty="0"/>
              <a:t>&gt;eng-WL-11-174592-12943233&lt;/</a:t>
            </a:r>
            <a:r>
              <a:rPr lang="en-US" sz="1700" dirty="0" err="1"/>
              <a:t>docid</a:t>
            </a:r>
            <a:r>
              <a:rPr lang="en-US" sz="1700" dirty="0"/>
              <a:t>&gt;</a:t>
            </a:r>
          </a:p>
          <a:p>
            <a:pPr marL="342900" indent="-342900"/>
            <a:r>
              <a:rPr lang="en-US" sz="1700" dirty="0"/>
              <a:t>    &lt;</a:t>
            </a:r>
            <a:r>
              <a:rPr lang="en-US" sz="1700" dirty="0" err="1"/>
              <a:t>enttype</a:t>
            </a:r>
            <a:r>
              <a:rPr lang="en-US" sz="1700" dirty="0"/>
              <a:t>&gt;PER&lt;/</a:t>
            </a:r>
            <a:r>
              <a:rPr lang="en-US" sz="1700" dirty="0" err="1"/>
              <a:t>enttype</a:t>
            </a:r>
            <a:r>
              <a:rPr lang="en-US" sz="1700" dirty="0"/>
              <a:t>&gt;</a:t>
            </a:r>
          </a:p>
          <a:p>
            <a:pPr marL="342900" indent="-342900"/>
            <a:r>
              <a:rPr lang="en-US" sz="1700" dirty="0"/>
              <a:t>    </a:t>
            </a:r>
            <a:r>
              <a:rPr lang="en-US" sz="1700" dirty="0">
                <a:solidFill>
                  <a:schemeClr val="bg1"/>
                </a:solidFill>
              </a:rPr>
              <a:t>&lt;</a:t>
            </a:r>
            <a:r>
              <a:rPr lang="en-US" sz="1700" dirty="0" err="1">
                <a:solidFill>
                  <a:schemeClr val="bg1"/>
                </a:solidFill>
              </a:rPr>
              <a:t>nodeid</a:t>
            </a:r>
            <a:r>
              <a:rPr lang="en-US" sz="1700" dirty="0">
                <a:solidFill>
                  <a:schemeClr val="bg1"/>
                </a:solidFill>
              </a:rPr>
              <a:t>&gt;E0300113&lt;/</a:t>
            </a:r>
            <a:r>
              <a:rPr lang="en-US" sz="1700" dirty="0" err="1">
                <a:solidFill>
                  <a:schemeClr val="bg1"/>
                </a:solidFill>
              </a:rPr>
              <a:t>nodeid</a:t>
            </a:r>
            <a:r>
              <a:rPr lang="en-US" sz="1700" dirty="0">
                <a:solidFill>
                  <a:schemeClr val="bg1"/>
                </a:solidFill>
              </a:rPr>
              <a:t>&gt;</a:t>
            </a:r>
          </a:p>
          <a:p>
            <a:pPr marL="342900" indent="-342900"/>
            <a:r>
              <a:rPr lang="en-US" sz="1700" dirty="0">
                <a:solidFill>
                  <a:schemeClr val="bg1"/>
                </a:solidFill>
              </a:rPr>
              <a:t>    &lt;ignore&gt;</a:t>
            </a:r>
            <a:r>
              <a:rPr lang="en-US" sz="1700" dirty="0" err="1">
                <a:solidFill>
                  <a:schemeClr val="bg1"/>
                </a:solidFill>
              </a:rPr>
              <a:t>per:date_of_birth</a:t>
            </a:r>
            <a:r>
              <a:rPr lang="en-US" sz="1700" dirty="0">
                <a:solidFill>
                  <a:schemeClr val="bg1"/>
                </a:solidFill>
              </a:rPr>
              <a:t> </a:t>
            </a:r>
          </a:p>
          <a:p>
            <a:pPr marL="342900" indent="-342900"/>
            <a:r>
              <a:rPr lang="en-US" sz="1700" dirty="0">
                <a:solidFill>
                  <a:schemeClr val="bg1"/>
                </a:solidFill>
              </a:rPr>
              <a:t>                  </a:t>
            </a:r>
            <a:r>
              <a:rPr lang="en-US" sz="1700" dirty="0" err="1">
                <a:solidFill>
                  <a:schemeClr val="bg1"/>
                </a:solidFill>
              </a:rPr>
              <a:t>per:age</a:t>
            </a:r>
            <a:r>
              <a:rPr lang="en-US" sz="1700" dirty="0">
                <a:solidFill>
                  <a:schemeClr val="bg1"/>
                </a:solidFill>
              </a:rPr>
              <a:t> </a:t>
            </a:r>
            <a:r>
              <a:rPr lang="en-US" sz="1700" dirty="0" err="1">
                <a:solidFill>
                  <a:schemeClr val="bg1"/>
                </a:solidFill>
              </a:rPr>
              <a:t>per:country_of_birth</a:t>
            </a:r>
            <a:r>
              <a:rPr lang="en-US" sz="1700" dirty="0">
                <a:solidFill>
                  <a:schemeClr val="bg1"/>
                </a:solidFill>
              </a:rPr>
              <a:t> </a:t>
            </a:r>
          </a:p>
          <a:p>
            <a:pPr marL="342900" indent="-342900"/>
            <a:r>
              <a:rPr lang="en-US" sz="1700" dirty="0">
                <a:solidFill>
                  <a:schemeClr val="bg1"/>
                </a:solidFill>
              </a:rPr>
              <a:t>                  </a:t>
            </a:r>
            <a:r>
              <a:rPr lang="en-US" sz="1700" dirty="0" err="1">
                <a:solidFill>
                  <a:schemeClr val="bg1"/>
                </a:solidFill>
              </a:rPr>
              <a:t>per:city_of_birth</a:t>
            </a:r>
            <a:r>
              <a:rPr lang="en-US" sz="1700" dirty="0">
                <a:solidFill>
                  <a:schemeClr val="bg1"/>
                </a:solidFill>
              </a:rPr>
              <a:t>&lt;/ignore&gt;</a:t>
            </a:r>
          </a:p>
          <a:p>
            <a:pPr marL="342900" indent="-342900"/>
            <a:r>
              <a:rPr lang="en-US" sz="1700" dirty="0"/>
              <a:t>  &lt;/query&gt;</a:t>
            </a:r>
          </a:p>
        </p:txBody>
      </p:sp>
    </p:spTree>
    <p:extLst>
      <p:ext uri="{BB962C8B-B14F-4D97-AF65-F5344CB8AC3E}">
        <p14:creationId xmlns:p14="http://schemas.microsoft.com/office/powerpoint/2010/main" val="7295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987425" y="0"/>
            <a:ext cx="8229600" cy="836613"/>
          </a:xfrm>
        </p:spPr>
        <p:txBody>
          <a:bodyPr/>
          <a:lstStyle/>
          <a:p>
            <a:r>
              <a:rPr lang="en-US" altLang="zh-CN" sz="3200" dirty="0">
                <a:ea typeface="宋体" charset="-122"/>
                <a:cs typeface="宋体" charset="-122"/>
              </a:rPr>
              <a:t>Slot Filling: Create Wiki </a:t>
            </a:r>
            <a:r>
              <a:rPr lang="en-US" altLang="zh-CN" sz="3200" dirty="0" err="1" smtClean="0">
                <a:ea typeface="宋体" charset="-122"/>
                <a:cs typeface="宋体" charset="-122"/>
              </a:rPr>
              <a:t>Infoboxes</a:t>
            </a:r>
            <a:endParaRPr lang="en-US" altLang="zh-CN" sz="3200" dirty="0">
              <a:ea typeface="宋体" charset="-122"/>
              <a:cs typeface="宋体" charset="-122"/>
            </a:endParaRPr>
          </a:p>
        </p:txBody>
      </p:sp>
      <p:pic>
        <p:nvPicPr>
          <p:cNvPr id="30724" name="Picture 5"/>
          <p:cNvPicPr>
            <a:picLocks noChangeAspect="1" noChangeArrowheads="1"/>
          </p:cNvPicPr>
          <p:nvPr/>
        </p:nvPicPr>
        <p:blipFill>
          <a:blip r:embed="rId3"/>
          <a:srcRect/>
          <a:stretch>
            <a:fillRect/>
          </a:stretch>
        </p:blipFill>
        <p:spPr bwMode="auto">
          <a:xfrm>
            <a:off x="0" y="836613"/>
            <a:ext cx="6696075" cy="4038600"/>
          </a:xfrm>
          <a:prstGeom prst="rect">
            <a:avLst/>
          </a:prstGeom>
          <a:noFill/>
          <a:ln w="9525">
            <a:noFill/>
            <a:miter lim="800000"/>
            <a:headEnd/>
            <a:tailEnd/>
          </a:ln>
        </p:spPr>
      </p:pic>
      <p:sp>
        <p:nvSpPr>
          <p:cNvPr id="30728" name="Rectangle 10"/>
          <p:cNvSpPr>
            <a:spLocks noChangeArrowheads="1"/>
          </p:cNvSpPr>
          <p:nvPr/>
        </p:nvSpPr>
        <p:spPr bwMode="auto">
          <a:xfrm>
            <a:off x="2771775" y="1341438"/>
            <a:ext cx="3240088" cy="2374900"/>
          </a:xfrm>
          <a:prstGeom prst="rect">
            <a:avLst/>
          </a:prstGeom>
          <a:noFill/>
          <a:ln w="9525">
            <a:noFill/>
            <a:miter lim="800000"/>
            <a:headEnd/>
            <a:tailEnd/>
          </a:ln>
        </p:spPr>
        <p:txBody>
          <a:bodyPr wrap="none" anchor="ctr">
            <a:prstTxWarp prst="textNoShape">
              <a:avLst/>
            </a:prstTxWarp>
          </a:bodyPr>
          <a:lstStyle/>
          <a:p>
            <a:pPr marL="342900" indent="-342900" algn="ctr"/>
            <a:endParaRPr lang="en-US"/>
          </a:p>
        </p:txBody>
      </p:sp>
      <p:sp>
        <p:nvSpPr>
          <p:cNvPr id="1410059" name="Rectangle 11"/>
          <p:cNvSpPr>
            <a:spLocks noChangeArrowheads="1"/>
          </p:cNvSpPr>
          <p:nvPr/>
        </p:nvSpPr>
        <p:spPr bwMode="auto">
          <a:xfrm>
            <a:off x="2141538" y="1341438"/>
            <a:ext cx="3600450" cy="2665412"/>
          </a:xfrm>
          <a:prstGeom prst="rect">
            <a:avLst/>
          </a:prstGeom>
          <a:noFill/>
          <a:ln w="9525">
            <a:solidFill>
              <a:schemeClr val="tx1"/>
            </a:solidFill>
            <a:miter lim="800000"/>
            <a:headEnd/>
            <a:tailEnd/>
          </a:ln>
        </p:spPr>
        <p:txBody>
          <a:bodyPr wrap="none" anchor="ctr">
            <a:prstTxWarp prst="textNoShape">
              <a:avLst/>
            </a:prstTxWarp>
          </a:bodyPr>
          <a:lstStyle/>
          <a:p>
            <a:pPr marL="342900" indent="-342900"/>
            <a:r>
              <a:rPr lang="en-US" dirty="0"/>
              <a:t> </a:t>
            </a:r>
            <a:r>
              <a:rPr lang="en-US" sz="1700" dirty="0"/>
              <a:t>&lt;query id="SF114"&gt;</a:t>
            </a:r>
          </a:p>
          <a:p>
            <a:pPr marL="342900" indent="-342900"/>
            <a:r>
              <a:rPr lang="en-US" sz="1700" dirty="0"/>
              <a:t>    &lt;name&gt;Jim Parsons&lt;/name&gt;</a:t>
            </a:r>
          </a:p>
          <a:p>
            <a:pPr marL="342900" indent="-342900"/>
            <a:r>
              <a:rPr lang="en-US" sz="1700" dirty="0"/>
              <a:t>    &lt;</a:t>
            </a:r>
            <a:r>
              <a:rPr lang="en-US" sz="1700" dirty="0" err="1"/>
              <a:t>docid</a:t>
            </a:r>
            <a:r>
              <a:rPr lang="en-US" sz="1700" dirty="0"/>
              <a:t>&gt;eng-WL-11-174592-12943233&lt;/</a:t>
            </a:r>
            <a:r>
              <a:rPr lang="en-US" sz="1700" dirty="0" err="1"/>
              <a:t>docid</a:t>
            </a:r>
            <a:r>
              <a:rPr lang="en-US" sz="1700" dirty="0"/>
              <a:t>&gt;</a:t>
            </a:r>
          </a:p>
          <a:p>
            <a:pPr marL="342900" indent="-342900"/>
            <a:r>
              <a:rPr lang="en-US" sz="1700" dirty="0"/>
              <a:t>    &lt;</a:t>
            </a:r>
            <a:r>
              <a:rPr lang="en-US" sz="1700" dirty="0" err="1"/>
              <a:t>enttype</a:t>
            </a:r>
            <a:r>
              <a:rPr lang="en-US" sz="1700" dirty="0"/>
              <a:t>&gt;PER&lt;/</a:t>
            </a:r>
            <a:r>
              <a:rPr lang="en-US" sz="1700" dirty="0" err="1"/>
              <a:t>enttype</a:t>
            </a:r>
            <a:r>
              <a:rPr lang="en-US" sz="1700" dirty="0"/>
              <a:t>&gt;</a:t>
            </a:r>
          </a:p>
          <a:p>
            <a:pPr marL="342900" indent="-342900"/>
            <a:r>
              <a:rPr lang="en-US" sz="1700" dirty="0"/>
              <a:t>    </a:t>
            </a:r>
            <a:r>
              <a:rPr lang="en-US" sz="1700" dirty="0">
                <a:solidFill>
                  <a:schemeClr val="bg1"/>
                </a:solidFill>
              </a:rPr>
              <a:t>&lt;</a:t>
            </a:r>
            <a:r>
              <a:rPr lang="en-US" sz="1700" dirty="0" err="1">
                <a:solidFill>
                  <a:schemeClr val="bg1"/>
                </a:solidFill>
              </a:rPr>
              <a:t>nodeid</a:t>
            </a:r>
            <a:r>
              <a:rPr lang="en-US" sz="1700" dirty="0">
                <a:solidFill>
                  <a:schemeClr val="bg1"/>
                </a:solidFill>
              </a:rPr>
              <a:t>&gt;E0300113&lt;/</a:t>
            </a:r>
            <a:r>
              <a:rPr lang="en-US" sz="1700" dirty="0" err="1">
                <a:solidFill>
                  <a:schemeClr val="bg1"/>
                </a:solidFill>
              </a:rPr>
              <a:t>nodeid</a:t>
            </a:r>
            <a:r>
              <a:rPr lang="en-US" sz="1700" dirty="0">
                <a:solidFill>
                  <a:schemeClr val="bg1"/>
                </a:solidFill>
              </a:rPr>
              <a:t>&gt;</a:t>
            </a:r>
          </a:p>
          <a:p>
            <a:pPr marL="342900" indent="-342900"/>
            <a:r>
              <a:rPr lang="en-US" sz="1700" dirty="0">
                <a:solidFill>
                  <a:schemeClr val="bg1"/>
                </a:solidFill>
              </a:rPr>
              <a:t>    &lt;ignore&gt;</a:t>
            </a:r>
            <a:r>
              <a:rPr lang="en-US" sz="1700" dirty="0" err="1">
                <a:solidFill>
                  <a:schemeClr val="bg1"/>
                </a:solidFill>
              </a:rPr>
              <a:t>per:date_of_birth</a:t>
            </a:r>
            <a:r>
              <a:rPr lang="en-US" sz="1700" dirty="0">
                <a:solidFill>
                  <a:schemeClr val="bg1"/>
                </a:solidFill>
              </a:rPr>
              <a:t> </a:t>
            </a:r>
          </a:p>
          <a:p>
            <a:pPr marL="342900" indent="-342900"/>
            <a:r>
              <a:rPr lang="en-US" sz="1700" dirty="0">
                <a:solidFill>
                  <a:schemeClr val="bg1"/>
                </a:solidFill>
              </a:rPr>
              <a:t>                  </a:t>
            </a:r>
            <a:r>
              <a:rPr lang="en-US" sz="1700" dirty="0" err="1">
                <a:solidFill>
                  <a:schemeClr val="bg1"/>
                </a:solidFill>
              </a:rPr>
              <a:t>per:age</a:t>
            </a:r>
            <a:r>
              <a:rPr lang="en-US" sz="1700" dirty="0">
                <a:solidFill>
                  <a:schemeClr val="bg1"/>
                </a:solidFill>
              </a:rPr>
              <a:t> </a:t>
            </a:r>
            <a:r>
              <a:rPr lang="en-US" sz="1700" dirty="0" err="1">
                <a:solidFill>
                  <a:schemeClr val="bg1"/>
                </a:solidFill>
              </a:rPr>
              <a:t>per:country_of_birth</a:t>
            </a:r>
            <a:r>
              <a:rPr lang="en-US" sz="1700" dirty="0">
                <a:solidFill>
                  <a:schemeClr val="bg1"/>
                </a:solidFill>
              </a:rPr>
              <a:t> </a:t>
            </a:r>
          </a:p>
          <a:p>
            <a:pPr marL="342900" indent="-342900"/>
            <a:r>
              <a:rPr lang="en-US" sz="1700" dirty="0">
                <a:solidFill>
                  <a:schemeClr val="bg1"/>
                </a:solidFill>
              </a:rPr>
              <a:t>                  </a:t>
            </a:r>
            <a:r>
              <a:rPr lang="en-US" sz="1700" dirty="0" err="1">
                <a:solidFill>
                  <a:schemeClr val="bg1"/>
                </a:solidFill>
              </a:rPr>
              <a:t>per:city_of_birth</a:t>
            </a:r>
            <a:r>
              <a:rPr lang="en-US" sz="1700" dirty="0">
                <a:solidFill>
                  <a:schemeClr val="bg1"/>
                </a:solidFill>
              </a:rPr>
              <a:t>&lt;/ignore&gt;</a:t>
            </a:r>
          </a:p>
          <a:p>
            <a:pPr marL="342900" indent="-342900"/>
            <a:r>
              <a:rPr lang="en-US" sz="1700" dirty="0"/>
              <a:t>  &lt;/query&gt;</a:t>
            </a:r>
          </a:p>
        </p:txBody>
      </p:sp>
    </p:spTree>
    <p:extLst>
      <p:ext uri="{BB962C8B-B14F-4D97-AF65-F5344CB8AC3E}">
        <p14:creationId xmlns:p14="http://schemas.microsoft.com/office/powerpoint/2010/main" val="1319131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Cold Start KB</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852398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734899" y="578410"/>
            <a:ext cx="5005794" cy="55399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3600" dirty="0" smtClean="0">
                <a:ea typeface="Gill Sans" charset="0"/>
                <a:cs typeface="Gill Sans" charset="0"/>
              </a:rPr>
              <a:t>2012-2016 Cold Start KBP</a:t>
            </a:r>
            <a:endParaRPr lang="en-US" sz="3600" dirty="0">
              <a:ea typeface="Gill Sans" charset="0"/>
              <a:cs typeface="Gill Sans" charset="0"/>
            </a:endParaRPr>
          </a:p>
        </p:txBody>
      </p:sp>
      <p:sp>
        <p:nvSpPr>
          <p:cNvPr id="26626" name="AutoShape 2"/>
          <p:cNvSpPr>
            <a:spLocks/>
          </p:cNvSpPr>
          <p:nvPr/>
        </p:nvSpPr>
        <p:spPr bwMode="auto">
          <a:xfrm>
            <a:off x="892969" y="2223492"/>
            <a:ext cx="2928938" cy="4205883"/>
          </a:xfrm>
          <a:prstGeom prst="roundRect">
            <a:avLst>
              <a:gd name="adj" fmla="val 4583"/>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232164" tIns="232164" rIns="232164" bIns="232164">
            <a:prstTxWarp prst="textNoShape">
              <a:avLst/>
            </a:prstTxWarp>
          </a:bodyPr>
          <a:lstStyle/>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4300" dirty="0">
                <a:effectLst>
                  <a:outerShdw blurRad="38100" dist="38100" dir="2700000" algn="tl">
                    <a:srgbClr val="000000"/>
                  </a:outerShdw>
                </a:effectLst>
                <a:ea typeface="Gill Sans" charset="0"/>
                <a:cs typeface="Gill Sans" charset="0"/>
              </a:rPr>
              <a:t>Schema</a:t>
            </a: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per:children</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per:other_family</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per:parents</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per:siblings</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per:spouse</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smtClean="0">
                <a:latin typeface="Monaco" charset="0"/>
                <a:ea typeface="Monaco" charset="0"/>
                <a:cs typeface="Monaco" charset="0"/>
                <a:sym typeface="Monaco" charset="0"/>
              </a:rPr>
              <a:t>per:employee_or_member_of</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per:schools_attended</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per:city_of_birth</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per:stateorprovince_of_birth</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per:country_of_birth</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per:cities_of_residence</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per:statesorprovinces_of_residence</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per:countries_of_residence</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per:city_of_death</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per:stateorprovince_of_death</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per:country_of_death</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org:shareholders</a:t>
            </a:r>
            <a:endParaRPr lang="en-US" sz="10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0" dirty="0" err="1">
                <a:latin typeface="Monaco" charset="0"/>
                <a:ea typeface="Monaco" charset="0"/>
                <a:cs typeface="Monaco" charset="0"/>
                <a:sym typeface="Monaco" charset="0"/>
              </a:rPr>
              <a:t>org:founded_by</a:t>
            </a:r>
            <a:endParaRPr lang="en-US" sz="1000" dirty="0">
              <a:latin typeface="Monaco" charset="0"/>
              <a:ea typeface="Monaco" charset="0"/>
              <a:cs typeface="Monaco" charset="0"/>
              <a:sym typeface="Monaco" charset="0"/>
            </a:endParaRPr>
          </a:p>
          <a:p>
            <a:pPr>
              <a:spcBef>
                <a:spcPts val="703"/>
              </a:spcBef>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endParaRPr lang="en-US" sz="4300" dirty="0">
              <a:effectLst>
                <a:outerShdw blurRad="38100" dist="38100" dir="2700000" algn="tl">
                  <a:srgbClr val="000000"/>
                </a:outerShdw>
              </a:effectLst>
              <a:ea typeface="Gill Sans" charset="0"/>
              <a:cs typeface="Gill Sans" charset="0"/>
            </a:endParaRPr>
          </a:p>
        </p:txBody>
      </p:sp>
      <p:pic>
        <p:nvPicPr>
          <p:cNvPr id="26627" name="Picture 3"/>
          <p:cNvPicPr>
            <a:picLocks noChangeArrowheads="1"/>
          </p:cNvPicPr>
          <p:nvPr/>
        </p:nvPicPr>
        <p:blipFill>
          <a:blip r:embed="rId2"/>
          <a:srcRect/>
          <a:stretch>
            <a:fillRect/>
          </a:stretch>
        </p:blipFill>
        <p:spPr bwMode="auto">
          <a:xfrm>
            <a:off x="4320695" y="2286000"/>
            <a:ext cx="3866555" cy="3607594"/>
          </a:xfrm>
          <a:prstGeom prst="rect">
            <a:avLst/>
          </a:prstGeom>
          <a:noFill/>
          <a:ln w="12700" cap="flat">
            <a:noFill/>
            <a:miter lim="800000"/>
            <a:headEnd/>
            <a:tailEnd/>
          </a:ln>
        </p:spPr>
      </p:pic>
      <p:pic>
        <p:nvPicPr>
          <p:cNvPr id="26628" name="Picture 4"/>
          <p:cNvPicPr>
            <a:picLocks noChangeArrowheads="1"/>
          </p:cNvPicPr>
          <p:nvPr/>
        </p:nvPicPr>
        <p:blipFill>
          <a:blip r:embed="rId3"/>
          <a:srcRect/>
          <a:stretch>
            <a:fillRect/>
          </a:stretch>
        </p:blipFill>
        <p:spPr bwMode="auto">
          <a:xfrm>
            <a:off x="4072897" y="2034853"/>
            <a:ext cx="4313039" cy="4304109"/>
          </a:xfrm>
          <a:prstGeom prst="rect">
            <a:avLst/>
          </a:prstGeom>
          <a:noFill/>
          <a:ln w="12700" cap="flat">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wipe(left)">
                                      <p:cBhvr>
                                        <p:cTn id="7" dur="500"/>
                                        <p:tgtEl>
                                          <p:spTgt spid="266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wipe(down)">
                                      <p:cBhvr>
                                        <p:cTn id="12" dur="5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2225048" y="545886"/>
            <a:ext cx="3795911" cy="738664"/>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4800" dirty="0" smtClean="0">
                <a:ea typeface="Gill Sans" charset="0"/>
                <a:cs typeface="Gill Sans" charset="0"/>
              </a:rPr>
              <a:t>Cold Start </a:t>
            </a:r>
            <a:r>
              <a:rPr lang="en-US" sz="4800" dirty="0">
                <a:ea typeface="Gill Sans" charset="0"/>
                <a:cs typeface="Gill Sans" charset="0"/>
              </a:rPr>
              <a:t>Task</a:t>
            </a:r>
          </a:p>
        </p:txBody>
      </p:sp>
      <p:sp>
        <p:nvSpPr>
          <p:cNvPr id="28674" name="AutoShape 2"/>
          <p:cNvSpPr>
            <a:spLocks/>
          </p:cNvSpPr>
          <p:nvPr/>
        </p:nvSpPr>
        <p:spPr bwMode="auto">
          <a:xfrm>
            <a:off x="839390" y="3429000"/>
            <a:ext cx="1696641" cy="2786063"/>
          </a:xfrm>
          <a:prstGeom prst="roundRect">
            <a:avLst>
              <a:gd name="adj" fmla="val 801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232164" tIns="232164" rIns="232164" bIns="232164">
            <a:prstTxWarp prst="textNoShape">
              <a:avLst/>
            </a:prstTxWarp>
          </a:bodyPr>
          <a:lstStyle/>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2300" dirty="0">
                <a:effectLst>
                  <a:outerShdw blurRad="38100" dist="38100" dir="2700000" algn="tl">
                    <a:srgbClr val="000000"/>
                  </a:outerShdw>
                </a:effectLst>
                <a:ea typeface="Gill Sans" charset="0"/>
                <a:cs typeface="Gill Sans" charset="0"/>
              </a:rPr>
              <a:t>Schema</a:t>
            </a:r>
            <a:endParaRPr lang="en-US" sz="2900" dirty="0">
              <a:effectLst>
                <a:outerShdw blurRad="38100" dist="38100" dir="2700000" algn="tl">
                  <a:srgbClr val="000000"/>
                </a:outerShdw>
              </a:effectLst>
              <a:ea typeface="Gill Sans" charset="0"/>
              <a:cs typeface="Gill Sans"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per:children</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per:other_family</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per:parents</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per:siblings</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per:spouse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per:employee_of</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per:member_of</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per:schools_attended</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per:city_of_birth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per:stateorprovince_of_birth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per:country_of_birth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per:cities_of_residence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per:statesorprovinces_of_residence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per:countries_of_residence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per:city_of_death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per:stateorprovince_of_death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per:country_of_death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 dirty="0" err="1">
                <a:latin typeface="Monaco" charset="0"/>
                <a:ea typeface="Monaco" charset="0"/>
                <a:cs typeface="Monaco" charset="0"/>
                <a:sym typeface="Monaco" charset="0"/>
              </a:rPr>
              <a:t>org:shareholders</a:t>
            </a:r>
            <a:endParaRPr lang="en-US" sz="1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 dirty="0" err="1">
                <a:latin typeface="Monaco" charset="0"/>
                <a:ea typeface="Monaco" charset="0"/>
                <a:cs typeface="Monaco" charset="0"/>
                <a:sym typeface="Monaco" charset="0"/>
              </a:rPr>
              <a:t>org:founded_by</a:t>
            </a:r>
            <a:endParaRPr lang="en-US" sz="100" dirty="0">
              <a:latin typeface="Monaco" charset="0"/>
              <a:ea typeface="Monaco" charset="0"/>
              <a:cs typeface="Monaco" charset="0"/>
              <a:sym typeface="Monaco" charset="0"/>
            </a:endParaRPr>
          </a:p>
          <a:p>
            <a:pPr>
              <a:spcBef>
                <a:spcPts val="703"/>
              </a:spcBef>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endParaRPr lang="en-US" sz="3400" dirty="0">
              <a:effectLst>
                <a:outerShdw blurRad="38100" dist="38100" dir="2700000" algn="tl">
                  <a:srgbClr val="000000"/>
                </a:outerShdw>
              </a:effectLst>
              <a:ea typeface="Gill Sans" charset="0"/>
              <a:cs typeface="Gill Sans" charset="0"/>
            </a:endParaRPr>
          </a:p>
        </p:txBody>
      </p:sp>
      <p:grpSp>
        <p:nvGrpSpPr>
          <p:cNvPr id="2" name="Group 12"/>
          <p:cNvGrpSpPr>
            <a:grpSpLocks/>
          </p:cNvGrpSpPr>
          <p:nvPr/>
        </p:nvGrpSpPr>
        <p:grpSpPr bwMode="auto">
          <a:xfrm>
            <a:off x="5768578" y="3429000"/>
            <a:ext cx="2393156" cy="2759273"/>
            <a:chOff x="0" y="0"/>
            <a:chExt cx="2143" cy="2471"/>
          </a:xfrm>
        </p:grpSpPr>
        <p:sp>
          <p:nvSpPr>
            <p:cNvPr id="28675" name="AutoShape 3"/>
            <p:cNvSpPr>
              <a:spLocks/>
            </p:cNvSpPr>
            <p:nvPr/>
          </p:nvSpPr>
          <p:spPr bwMode="auto">
            <a:xfrm>
              <a:off x="0" y="0"/>
              <a:ext cx="1236" cy="1626"/>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76" name="AutoShape 4"/>
            <p:cNvSpPr>
              <a:spLocks/>
            </p:cNvSpPr>
            <p:nvPr/>
          </p:nvSpPr>
          <p:spPr bwMode="auto">
            <a:xfrm>
              <a:off x="113" y="105"/>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77" name="AutoShape 5"/>
            <p:cNvSpPr>
              <a:spLocks/>
            </p:cNvSpPr>
            <p:nvPr/>
          </p:nvSpPr>
          <p:spPr bwMode="auto">
            <a:xfrm>
              <a:off x="226" y="211"/>
              <a:ext cx="1237"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78" name="AutoShape 6"/>
            <p:cNvSpPr>
              <a:spLocks/>
            </p:cNvSpPr>
            <p:nvPr/>
          </p:nvSpPr>
          <p:spPr bwMode="auto">
            <a:xfrm>
              <a:off x="340" y="316"/>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79" name="AutoShape 7"/>
            <p:cNvSpPr>
              <a:spLocks/>
            </p:cNvSpPr>
            <p:nvPr/>
          </p:nvSpPr>
          <p:spPr bwMode="auto">
            <a:xfrm>
              <a:off x="453" y="422"/>
              <a:ext cx="1237"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80" name="AutoShape 8"/>
            <p:cNvSpPr>
              <a:spLocks/>
            </p:cNvSpPr>
            <p:nvPr/>
          </p:nvSpPr>
          <p:spPr bwMode="auto">
            <a:xfrm>
              <a:off x="567" y="528"/>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81" name="AutoShape 9"/>
            <p:cNvSpPr>
              <a:spLocks/>
            </p:cNvSpPr>
            <p:nvPr/>
          </p:nvSpPr>
          <p:spPr bwMode="auto">
            <a:xfrm>
              <a:off x="680" y="633"/>
              <a:ext cx="1237"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82" name="AutoShape 10"/>
            <p:cNvSpPr>
              <a:spLocks/>
            </p:cNvSpPr>
            <p:nvPr/>
          </p:nvSpPr>
          <p:spPr bwMode="auto">
            <a:xfrm>
              <a:off x="794" y="739"/>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8683" name="AutoShape 11"/>
            <p:cNvSpPr>
              <a:spLocks/>
            </p:cNvSpPr>
            <p:nvPr/>
          </p:nvSpPr>
          <p:spPr bwMode="auto">
            <a:xfrm>
              <a:off x="907" y="845"/>
              <a:ext cx="1236" cy="1626"/>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800" dirty="0">
                  <a:effectLst>
                    <a:outerShdw blurRad="38100" dist="38100" dir="2700000" algn="tl">
                      <a:srgbClr val="000000"/>
                    </a:outerShdw>
                  </a:effectLst>
                  <a:ea typeface="Gill Sans" charset="0"/>
                  <a:cs typeface="Gill Sans" charset="0"/>
                </a:rPr>
                <a:t>When </a:t>
              </a:r>
              <a:r>
                <a:rPr lang="en-US" sz="800" dirty="0">
                  <a:solidFill>
                    <a:srgbClr val="66B132"/>
                  </a:solidFill>
                  <a:effectLst>
                    <a:outerShdw blurRad="38100" dist="38100" dir="2700000" algn="tl">
                      <a:srgbClr val="000000"/>
                    </a:outerShdw>
                  </a:effectLst>
                  <a:ea typeface="Gill Sans" charset="0"/>
                  <a:cs typeface="Gill Sans" charset="0"/>
                </a:rPr>
                <a:t>Lisa'</a:t>
              </a:r>
              <a:r>
                <a:rPr lang="en-US" sz="800" dirty="0">
                  <a:effectLst>
                    <a:outerShdw blurRad="38100" dist="38100" dir="2700000" algn="tl">
                      <a:srgbClr val="000000"/>
                    </a:outerShdw>
                  </a:effectLst>
                  <a:ea typeface="Gill Sans" charset="0"/>
                  <a:cs typeface="Gill Sans" charset="0"/>
                </a:rPr>
                <a:t>s mother </a:t>
              </a:r>
              <a:r>
                <a:rPr lang="en-US" sz="800" dirty="0">
                  <a:solidFill>
                    <a:srgbClr val="66B132"/>
                  </a:solidFill>
                  <a:effectLst>
                    <a:outerShdw blurRad="38100" dist="38100" dir="2700000" algn="tl">
                      <a:srgbClr val="000000"/>
                    </a:outerShdw>
                  </a:effectLst>
                  <a:ea typeface="Gill Sans" charset="0"/>
                  <a:cs typeface="Gill Sans" charset="0"/>
                </a:rPr>
                <a:t>Marge Simpson</a:t>
              </a:r>
              <a:r>
                <a:rPr lang="en-US" sz="800" dirty="0">
                  <a:effectLst>
                    <a:outerShdw blurRad="38100" dist="38100" dir="2700000" algn="tl">
                      <a:srgbClr val="000000"/>
                    </a:outerShdw>
                  </a:effectLst>
                  <a:ea typeface="Gill Sans" charset="0"/>
                  <a:cs typeface="Gill Sans" charset="0"/>
                </a:rPr>
                <a:t> went to a weekend getaway at Rancho </a:t>
              </a:r>
              <a:r>
                <a:rPr lang="en-US" sz="800" dirty="0" err="1">
                  <a:effectLst>
                    <a:outerShdw blurRad="38100" dist="38100" dir="2700000" algn="tl">
                      <a:srgbClr val="000000"/>
                    </a:outerShdw>
                  </a:effectLst>
                  <a:ea typeface="Gill Sans" charset="0"/>
                  <a:cs typeface="Gill Sans" charset="0"/>
                </a:rPr>
                <a:t>Relaxo</a:t>
              </a:r>
              <a:r>
                <a:rPr lang="en-US" sz="800" dirty="0">
                  <a:effectLst>
                    <a:outerShdw blurRad="38100" dist="38100" dir="2700000" algn="tl">
                      <a:srgbClr val="000000"/>
                    </a:outerShdw>
                  </a:effectLst>
                  <a:ea typeface="Gill Sans" charset="0"/>
                  <a:cs typeface="Gill Sans" charset="0"/>
                </a:rPr>
                <a:t>, the movie The Happy Little Elves Meet Fuzzy </a:t>
              </a:r>
              <a:r>
                <a:rPr lang="en-US" sz="800" dirty="0" err="1">
                  <a:effectLst>
                    <a:outerShdw blurRad="38100" dist="38100" dir="2700000" algn="tl">
                      <a:srgbClr val="000000"/>
                    </a:outerShdw>
                  </a:effectLst>
                  <a:ea typeface="Gill Sans" charset="0"/>
                  <a:cs typeface="Gill Sans" charset="0"/>
                </a:rPr>
                <a:t>Snuggleduck</a:t>
              </a:r>
              <a:r>
                <a:rPr lang="en-US" sz="800" dirty="0">
                  <a:effectLst>
                    <a:outerShdw blurRad="38100" dist="38100" dir="2700000" algn="tl">
                      <a:srgbClr val="000000"/>
                    </a:outerShdw>
                  </a:effectLst>
                  <a:ea typeface="Gill Sans" charset="0"/>
                  <a:cs typeface="Gill Sans" charset="0"/>
                </a:rPr>
                <a:t> was one of the R-rated </a:t>
              </a:r>
              <a:r>
                <a:rPr lang="en-US" sz="800" dirty="0" err="1">
                  <a:effectLst>
                    <a:outerShdw blurRad="38100" dist="38100" dir="2700000" algn="tl">
                      <a:srgbClr val="000000"/>
                    </a:outerShdw>
                  </a:effectLst>
                  <a:ea typeface="Gill Sans" charset="0"/>
                  <a:cs typeface="Gill Sans" charset="0"/>
                </a:rPr>
                <a:t>european</a:t>
              </a:r>
              <a:r>
                <a:rPr lang="en-US" sz="800" dirty="0">
                  <a:effectLst>
                    <a:outerShdw blurRad="38100" dist="38100" dir="2700000" algn="tl">
                      <a:srgbClr val="000000"/>
                    </a:outerShdw>
                  </a:effectLst>
                  <a:ea typeface="Gill Sans" charset="0"/>
                  <a:cs typeface="Gill Sans" charset="0"/>
                </a:rPr>
                <a:t> adult movies available on their cable channels.</a:t>
              </a:r>
            </a:p>
          </p:txBody>
        </p:sp>
      </p:grpSp>
      <p:sp>
        <p:nvSpPr>
          <p:cNvPr id="28691" name="Rectangle 19"/>
          <p:cNvSpPr>
            <a:spLocks/>
          </p:cNvSpPr>
          <p:nvPr/>
        </p:nvSpPr>
        <p:spPr bwMode="auto">
          <a:xfrm>
            <a:off x="3474765" y="2325053"/>
            <a:ext cx="1987724" cy="43088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2800" dirty="0">
                <a:solidFill>
                  <a:schemeClr val="tx1"/>
                </a:solidFill>
                <a:ea typeface="Gill Sans" charset="0"/>
                <a:cs typeface="Gill Sans" charset="0"/>
              </a:rPr>
              <a:t>You are given:</a:t>
            </a:r>
          </a:p>
        </p:txBody>
      </p:sp>
    </p:spTree>
  </p:cSld>
  <p:clrMapOvr>
    <a:masterClrMapping/>
  </p:clrMapOvr>
  <p:transition spd="med">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60735" y="1803797"/>
            <a:ext cx="8777883" cy="4402336"/>
            <a:chOff x="0" y="0"/>
            <a:chExt cx="7864" cy="3944"/>
          </a:xfrm>
        </p:grpSpPr>
        <p:grpSp>
          <p:nvGrpSpPr>
            <p:cNvPr id="3" name="Group 3"/>
            <p:cNvGrpSpPr>
              <a:grpSpLocks/>
            </p:cNvGrpSpPr>
            <p:nvPr/>
          </p:nvGrpSpPr>
          <p:grpSpPr bwMode="auto">
            <a:xfrm>
              <a:off x="5656" y="1869"/>
              <a:ext cx="2024" cy="763"/>
              <a:chOff x="0" y="0"/>
              <a:chExt cx="2024" cy="762"/>
            </a:xfrm>
          </p:grpSpPr>
          <p:sp>
            <p:nvSpPr>
              <p:cNvPr id="29697" name="AutoShape 1"/>
              <p:cNvSpPr>
                <a:spLocks/>
              </p:cNvSpPr>
              <p:nvPr/>
            </p:nvSpPr>
            <p:spPr bwMode="auto">
              <a:xfrm>
                <a:off x="0" y="362"/>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Homer Simpson</a:t>
                </a:r>
              </a:p>
            </p:txBody>
          </p:sp>
          <p:pic>
            <p:nvPicPr>
              <p:cNvPr id="29698" name="Picture 2"/>
              <p:cNvPicPr>
                <a:picLocks noChangeArrowheads="1"/>
              </p:cNvPicPr>
              <p:nvPr/>
            </p:nvPicPr>
            <p:blipFill>
              <a:blip r:embed="rId2"/>
              <a:srcRect/>
              <a:stretch>
                <a:fillRect/>
              </a:stretch>
            </p:blipFill>
            <p:spPr bwMode="auto">
              <a:xfrm>
                <a:off x="115" y="0"/>
                <a:ext cx="472" cy="768"/>
              </a:xfrm>
              <a:prstGeom prst="rect">
                <a:avLst/>
              </a:prstGeom>
              <a:noFill/>
              <a:ln w="12700" cap="flat">
                <a:noFill/>
                <a:miter lim="800000"/>
                <a:headEnd/>
                <a:tailEnd/>
              </a:ln>
            </p:spPr>
          </p:pic>
        </p:grpSp>
        <p:grpSp>
          <p:nvGrpSpPr>
            <p:cNvPr id="4" name="Group 6"/>
            <p:cNvGrpSpPr>
              <a:grpSpLocks/>
            </p:cNvGrpSpPr>
            <p:nvPr/>
          </p:nvGrpSpPr>
          <p:grpSpPr bwMode="auto">
            <a:xfrm>
              <a:off x="4136" y="3264"/>
              <a:ext cx="1744" cy="680"/>
              <a:chOff x="0" y="0"/>
              <a:chExt cx="1744" cy="680"/>
            </a:xfrm>
          </p:grpSpPr>
          <p:sp>
            <p:nvSpPr>
              <p:cNvPr id="29700" name="AutoShape 4"/>
              <p:cNvSpPr>
                <a:spLocks/>
              </p:cNvSpPr>
              <p:nvPr/>
            </p:nvSpPr>
            <p:spPr bwMode="auto">
              <a:xfrm>
                <a:off x="0" y="280"/>
                <a:ext cx="174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Bart Simpson</a:t>
                </a:r>
              </a:p>
            </p:txBody>
          </p:sp>
          <p:pic>
            <p:nvPicPr>
              <p:cNvPr id="29701" name="Picture 5"/>
              <p:cNvPicPr>
                <a:picLocks noChangeArrowheads="1"/>
              </p:cNvPicPr>
              <p:nvPr/>
            </p:nvPicPr>
            <p:blipFill>
              <a:blip r:embed="rId3"/>
              <a:srcRect/>
              <a:stretch>
                <a:fillRect/>
              </a:stretch>
            </p:blipFill>
            <p:spPr bwMode="auto">
              <a:xfrm>
                <a:off x="182" y="0"/>
                <a:ext cx="408" cy="680"/>
              </a:xfrm>
              <a:prstGeom prst="rect">
                <a:avLst/>
              </a:prstGeom>
              <a:noFill/>
              <a:ln w="12700" cap="flat">
                <a:noFill/>
                <a:miter lim="800000"/>
                <a:headEnd/>
                <a:tailEnd/>
              </a:ln>
            </p:spPr>
          </p:pic>
        </p:grpSp>
        <p:grpSp>
          <p:nvGrpSpPr>
            <p:cNvPr id="5" name="Group 9"/>
            <p:cNvGrpSpPr>
              <a:grpSpLocks/>
            </p:cNvGrpSpPr>
            <p:nvPr/>
          </p:nvGrpSpPr>
          <p:grpSpPr bwMode="auto">
            <a:xfrm>
              <a:off x="1776" y="3288"/>
              <a:ext cx="1680" cy="656"/>
              <a:chOff x="0" y="0"/>
              <a:chExt cx="1680" cy="656"/>
            </a:xfrm>
          </p:grpSpPr>
          <p:sp>
            <p:nvSpPr>
              <p:cNvPr id="29703" name="AutoShape 7"/>
              <p:cNvSpPr>
                <a:spLocks/>
              </p:cNvSpPr>
              <p:nvPr/>
            </p:nvSpPr>
            <p:spPr bwMode="auto">
              <a:xfrm>
                <a:off x="0" y="256"/>
                <a:ext cx="1680"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Lisa Simpson</a:t>
                </a:r>
              </a:p>
            </p:txBody>
          </p:sp>
          <p:pic>
            <p:nvPicPr>
              <p:cNvPr id="29704" name="Picture 8"/>
              <p:cNvPicPr>
                <a:picLocks noChangeArrowheads="1"/>
              </p:cNvPicPr>
              <p:nvPr/>
            </p:nvPicPr>
            <p:blipFill>
              <a:blip r:embed="rId4"/>
              <a:srcRect/>
              <a:stretch>
                <a:fillRect/>
              </a:stretch>
            </p:blipFill>
            <p:spPr bwMode="auto">
              <a:xfrm>
                <a:off x="93" y="0"/>
                <a:ext cx="536" cy="656"/>
              </a:xfrm>
              <a:prstGeom prst="rect">
                <a:avLst/>
              </a:prstGeom>
              <a:noFill/>
              <a:ln w="12700" cap="flat">
                <a:noFill/>
                <a:miter lim="800000"/>
                <a:headEnd/>
                <a:tailEnd/>
              </a:ln>
            </p:spPr>
          </p:pic>
        </p:grpSp>
        <p:grpSp>
          <p:nvGrpSpPr>
            <p:cNvPr id="6" name="Group 12"/>
            <p:cNvGrpSpPr>
              <a:grpSpLocks/>
            </p:cNvGrpSpPr>
            <p:nvPr/>
          </p:nvGrpSpPr>
          <p:grpSpPr bwMode="auto">
            <a:xfrm>
              <a:off x="2944" y="1225"/>
              <a:ext cx="2024" cy="1407"/>
              <a:chOff x="0" y="0"/>
              <a:chExt cx="2024" cy="1406"/>
            </a:xfrm>
          </p:grpSpPr>
          <p:sp>
            <p:nvSpPr>
              <p:cNvPr id="29706" name="AutoShape 10"/>
              <p:cNvSpPr>
                <a:spLocks/>
              </p:cNvSpPr>
              <p:nvPr/>
            </p:nvSpPr>
            <p:spPr bwMode="auto">
              <a:xfrm>
                <a:off x="0" y="1006"/>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Marge Simpson</a:t>
                </a:r>
              </a:p>
            </p:txBody>
          </p:sp>
          <p:pic>
            <p:nvPicPr>
              <p:cNvPr id="29707" name="Picture 11"/>
              <p:cNvPicPr>
                <a:picLocks noChangeArrowheads="1"/>
              </p:cNvPicPr>
              <p:nvPr/>
            </p:nvPicPr>
            <p:blipFill>
              <a:blip r:embed="rId5"/>
              <a:srcRect/>
              <a:stretch>
                <a:fillRect/>
              </a:stretch>
            </p:blipFill>
            <p:spPr bwMode="auto">
              <a:xfrm>
                <a:off x="6" y="0"/>
                <a:ext cx="616" cy="1408"/>
              </a:xfrm>
              <a:prstGeom prst="rect">
                <a:avLst/>
              </a:prstGeom>
              <a:noFill/>
              <a:ln w="12700" cap="flat">
                <a:noFill/>
                <a:miter lim="800000"/>
                <a:headEnd/>
                <a:tailEnd/>
              </a:ln>
            </p:spPr>
          </p:pic>
        </p:grpSp>
        <p:grpSp>
          <p:nvGrpSpPr>
            <p:cNvPr id="7" name="Group 15"/>
            <p:cNvGrpSpPr>
              <a:grpSpLocks/>
            </p:cNvGrpSpPr>
            <p:nvPr/>
          </p:nvGrpSpPr>
          <p:grpSpPr bwMode="auto">
            <a:xfrm>
              <a:off x="0" y="2176"/>
              <a:ext cx="2024" cy="912"/>
              <a:chOff x="0" y="0"/>
              <a:chExt cx="2024" cy="911"/>
            </a:xfrm>
          </p:grpSpPr>
          <p:sp>
            <p:nvSpPr>
              <p:cNvPr id="29709" name="AutoShape 13"/>
              <p:cNvSpPr>
                <a:spLocks/>
              </p:cNvSpPr>
              <p:nvPr/>
            </p:nvSpPr>
            <p:spPr bwMode="auto">
              <a:xfrm>
                <a:off x="0" y="511"/>
                <a:ext cx="2024" cy="400"/>
              </a:xfrm>
              <a:prstGeom prst="roundRect">
                <a:avLst>
                  <a:gd name="adj" fmla="val 3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sz="1700" dirty="0">
                    <a:effectLst>
                      <a:outerShdw blurRad="38100" dist="38100" dir="2700000" algn="tl">
                        <a:srgbClr val="000000"/>
                      </a:outerShdw>
                    </a:effectLst>
                    <a:ea typeface="Gill Sans" charset="0"/>
                    <a:cs typeface="Gill Sans" charset="0"/>
                  </a:rPr>
                  <a:t>Springfield Elementary</a:t>
                </a:r>
              </a:p>
            </p:txBody>
          </p:sp>
          <p:pic>
            <p:nvPicPr>
              <p:cNvPr id="29710" name="Picture 14"/>
              <p:cNvPicPr>
                <a:picLocks noChangeArrowheads="1"/>
              </p:cNvPicPr>
              <p:nvPr/>
            </p:nvPicPr>
            <p:blipFill>
              <a:blip r:embed="rId6"/>
              <a:srcRect/>
              <a:stretch>
                <a:fillRect/>
              </a:stretch>
            </p:blipFill>
            <p:spPr bwMode="auto">
              <a:xfrm>
                <a:off x="471" y="0"/>
                <a:ext cx="1200" cy="608"/>
              </a:xfrm>
              <a:prstGeom prst="rect">
                <a:avLst/>
              </a:prstGeom>
              <a:noFill/>
              <a:ln w="12700" cap="flat">
                <a:noFill/>
                <a:miter lim="800000"/>
                <a:headEnd/>
                <a:tailEnd/>
              </a:ln>
            </p:spPr>
          </p:pic>
        </p:grpSp>
        <p:grpSp>
          <p:nvGrpSpPr>
            <p:cNvPr id="8" name="Group 18"/>
            <p:cNvGrpSpPr>
              <a:grpSpLocks/>
            </p:cNvGrpSpPr>
            <p:nvPr/>
          </p:nvGrpSpPr>
          <p:grpSpPr bwMode="auto">
            <a:xfrm>
              <a:off x="3048" y="0"/>
              <a:ext cx="1816" cy="568"/>
              <a:chOff x="0" y="0"/>
              <a:chExt cx="1816" cy="568"/>
            </a:xfrm>
          </p:grpSpPr>
          <p:sp>
            <p:nvSpPr>
              <p:cNvPr id="29712" name="AutoShape 16"/>
              <p:cNvSpPr>
                <a:spLocks/>
              </p:cNvSpPr>
              <p:nvPr/>
            </p:nvSpPr>
            <p:spPr bwMode="auto">
              <a:xfrm>
                <a:off x="0" y="168"/>
                <a:ext cx="1816" cy="400"/>
              </a:xfrm>
              <a:prstGeom prst="roundRect">
                <a:avLst>
                  <a:gd name="adj" fmla="val 3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Springfield</a:t>
                </a:r>
              </a:p>
            </p:txBody>
          </p:sp>
          <p:pic>
            <p:nvPicPr>
              <p:cNvPr id="29713" name="Picture 17"/>
              <p:cNvPicPr>
                <a:picLocks noChangeAspect="1" noChangeArrowheads="1"/>
              </p:cNvPicPr>
              <p:nvPr/>
            </p:nvPicPr>
            <p:blipFill>
              <a:blip r:embed="rId7"/>
              <a:srcRect/>
              <a:stretch>
                <a:fillRect/>
              </a:stretch>
            </p:blipFill>
            <p:spPr bwMode="auto">
              <a:xfrm>
                <a:off x="999" y="0"/>
                <a:ext cx="721" cy="568"/>
              </a:xfrm>
              <a:prstGeom prst="rect">
                <a:avLst/>
              </a:prstGeom>
              <a:noFill/>
              <a:ln w="12700" cap="flat">
                <a:noFill/>
                <a:miter lim="800000"/>
                <a:headEnd/>
                <a:tailEnd/>
              </a:ln>
            </p:spPr>
          </p:pic>
        </p:grpSp>
        <p:sp>
          <p:nvSpPr>
            <p:cNvPr id="29715" name="Rectangle 19"/>
            <p:cNvSpPr>
              <a:spLocks/>
            </p:cNvSpPr>
            <p:nvPr/>
          </p:nvSpPr>
          <p:spPr bwMode="auto">
            <a:xfrm>
              <a:off x="5228" y="1168"/>
              <a:ext cx="2029" cy="35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Copperplate" charset="0"/>
                  <a:ea typeface="Copperplate" charset="0"/>
                  <a:cs typeface="Copperplate" charset="0"/>
                  <a:sym typeface="Copperplate" charset="0"/>
                </a:rPr>
                <a:t>Bottomless Pete, Nature’s</a:t>
              </a:r>
            </a:p>
            <a:p>
              <a:r>
                <a:rPr lang="en-US" sz="1300" dirty="0">
                  <a:latin typeface="Copperplate" charset="0"/>
                  <a:ea typeface="Copperplate" charset="0"/>
                  <a:cs typeface="Copperplate" charset="0"/>
                  <a:sym typeface="Copperplate" charset="0"/>
                </a:rPr>
                <a:t>Cruelest Mistake</a:t>
              </a:r>
            </a:p>
          </p:txBody>
        </p:sp>
        <p:sp>
          <p:nvSpPr>
            <p:cNvPr id="29716" name="Line 20"/>
            <p:cNvSpPr>
              <a:spLocks noChangeShapeType="1"/>
            </p:cNvSpPr>
            <p:nvPr/>
          </p:nvSpPr>
          <p:spPr bwMode="auto">
            <a:xfrm>
              <a:off x="6672" y="1496"/>
              <a:ext cx="0" cy="7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7" name="Line 21"/>
            <p:cNvSpPr>
              <a:spLocks noChangeShapeType="1"/>
            </p:cNvSpPr>
            <p:nvPr/>
          </p:nvSpPr>
          <p:spPr bwMode="auto">
            <a:xfrm rot="10800000" flipH="1">
              <a:off x="2792" y="2638"/>
              <a:ext cx="1163"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8" name="Line 22"/>
            <p:cNvSpPr>
              <a:spLocks noChangeShapeType="1"/>
            </p:cNvSpPr>
            <p:nvPr/>
          </p:nvSpPr>
          <p:spPr bwMode="auto">
            <a:xfrm rot="10800000">
              <a:off x="3954" y="2638"/>
              <a:ext cx="1054"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9" name="Line 23"/>
            <p:cNvSpPr>
              <a:spLocks noChangeShapeType="1"/>
            </p:cNvSpPr>
            <p:nvPr/>
          </p:nvSpPr>
          <p:spPr bwMode="auto">
            <a:xfrm>
              <a:off x="1016" y="3088"/>
              <a:ext cx="760" cy="5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0" name="Line 24"/>
            <p:cNvSpPr>
              <a:spLocks noChangeShapeType="1"/>
            </p:cNvSpPr>
            <p:nvPr/>
          </p:nvSpPr>
          <p:spPr bwMode="auto">
            <a:xfrm>
              <a:off x="3960" y="592"/>
              <a:ext cx="0" cy="1649"/>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1" name="Line 25"/>
            <p:cNvSpPr>
              <a:spLocks noChangeShapeType="1"/>
            </p:cNvSpPr>
            <p:nvPr/>
          </p:nvSpPr>
          <p:spPr bwMode="auto">
            <a:xfrm flipH="1">
              <a:off x="4967" y="2450"/>
              <a:ext cx="689"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2" name="Rectangle 26"/>
            <p:cNvSpPr>
              <a:spLocks/>
            </p:cNvSpPr>
            <p:nvPr/>
          </p:nvSpPr>
          <p:spPr bwMode="auto">
            <a:xfrm>
              <a:off x="2940" y="2647"/>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3" name="Rectangle 27"/>
            <p:cNvSpPr>
              <a:spLocks/>
            </p:cNvSpPr>
            <p:nvPr/>
          </p:nvSpPr>
          <p:spPr bwMode="auto">
            <a:xfrm>
              <a:off x="4196" y="2651"/>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4" name="Rectangle 28"/>
            <p:cNvSpPr>
              <a:spLocks/>
            </p:cNvSpPr>
            <p:nvPr/>
          </p:nvSpPr>
          <p:spPr bwMode="auto">
            <a:xfrm>
              <a:off x="6715" y="2019"/>
              <a:ext cx="1149"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per:alternate_names</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5" name="Rectangle 29"/>
            <p:cNvSpPr>
              <a:spLocks/>
            </p:cNvSpPr>
            <p:nvPr/>
          </p:nvSpPr>
          <p:spPr bwMode="auto">
            <a:xfrm>
              <a:off x="4002" y="2083"/>
              <a:ext cx="1287"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per:cities_of_residence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6" name="Rectangle 30"/>
            <p:cNvSpPr>
              <a:spLocks/>
            </p:cNvSpPr>
            <p:nvPr/>
          </p:nvSpPr>
          <p:spPr bwMode="auto">
            <a:xfrm>
              <a:off x="5001" y="2450"/>
              <a:ext cx="621"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per:spouse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7" name="Rectangle 31"/>
            <p:cNvSpPr>
              <a:spLocks/>
            </p:cNvSpPr>
            <p:nvPr/>
          </p:nvSpPr>
          <p:spPr bwMode="auto">
            <a:xfrm>
              <a:off x="527" y="3627"/>
              <a:ext cx="1218"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per:schools_attended</a:t>
              </a:r>
              <a:endParaRPr lang="en-US" sz="1000" dirty="0">
                <a:latin typeface="ヒラギノ丸ゴ Pro W4" charset="-128"/>
                <a:ea typeface="ヒラギノ丸ゴ Pro W4" charset="-128"/>
                <a:cs typeface="ヒラギノ丸ゴ Pro W4" charset="-128"/>
                <a:sym typeface="ヒラギノ丸ゴ Pro W4" charset="-128"/>
              </a:endParaRPr>
            </a:p>
          </p:txBody>
        </p:sp>
      </p:grpSp>
      <p:sp>
        <p:nvSpPr>
          <p:cNvPr id="29729" name="AutoShape 33"/>
          <p:cNvSpPr>
            <a:spLocks/>
          </p:cNvSpPr>
          <p:nvPr/>
        </p:nvSpPr>
        <p:spPr bwMode="auto">
          <a:xfrm>
            <a:off x="857250" y="339328"/>
            <a:ext cx="1678781" cy="2768203"/>
          </a:xfrm>
          <a:prstGeom prst="roundRect">
            <a:avLst>
              <a:gd name="adj" fmla="val 8019"/>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232164" tIns="232164" rIns="232164" bIns="232164">
            <a:prstTxWarp prst="textNoShape">
              <a:avLst/>
            </a:prstTxWarp>
          </a:bodyPr>
          <a:lstStyle/>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2300" dirty="0">
                <a:effectLst>
                  <a:outerShdw blurRad="38100" dist="38100" dir="2700000" algn="tl">
                    <a:srgbClr val="000000"/>
                  </a:outerShdw>
                </a:effectLst>
                <a:ea typeface="Gill Sans" charset="0"/>
                <a:cs typeface="Gill Sans" charset="0"/>
              </a:rPr>
              <a:t>Schema</a:t>
            </a:r>
            <a:endParaRPr lang="en-US" sz="2900" dirty="0">
              <a:effectLst>
                <a:outerShdw blurRad="38100" dist="38100" dir="2700000" algn="tl">
                  <a:srgbClr val="000000"/>
                </a:outerShdw>
              </a:effectLst>
              <a:ea typeface="Gill Sans" charset="0"/>
              <a:cs typeface="Gill Sans"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per:children</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per:other_family</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per:parents</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per:siblings</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per:spouse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per:employee_of</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per:member_of</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per:schools_attended</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per:city_of_birth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per:stateorprovince_of_birth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per:country_of_birth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per:cities_of_residence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per:statesorprovinces_of_residence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per:countries_of_residence</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per:city_of_death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per:stateorprovince_of_death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600" dirty="0" err="1">
                <a:latin typeface="Monaco" charset="0"/>
                <a:ea typeface="Monaco" charset="0"/>
                <a:cs typeface="Monaco" charset="0"/>
                <a:sym typeface="Monaco" charset="0"/>
              </a:rPr>
              <a:t>per:country_of_death</a:t>
            </a:r>
            <a:endParaRPr lang="en-US" sz="6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 dirty="0" err="1">
                <a:latin typeface="Monaco" charset="0"/>
                <a:ea typeface="Monaco" charset="0"/>
                <a:cs typeface="Monaco" charset="0"/>
                <a:sym typeface="Monaco" charset="0"/>
              </a:rPr>
              <a:t>org:shareholders</a:t>
            </a:r>
            <a:endParaRPr lang="en-US" sz="100" dirty="0">
              <a:latin typeface="Monaco" charset="0"/>
              <a:ea typeface="Monaco" charset="0"/>
              <a:cs typeface="Monaco" charset="0"/>
              <a:sym typeface="Monaco" charset="0"/>
            </a:endParaRPr>
          </a:p>
          <a:p>
            <a:pPr>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r>
              <a:rPr lang="en-US" sz="100" dirty="0" err="1">
                <a:latin typeface="Monaco" charset="0"/>
                <a:ea typeface="Monaco" charset="0"/>
                <a:cs typeface="Monaco" charset="0"/>
                <a:sym typeface="Monaco" charset="0"/>
              </a:rPr>
              <a:t>org:founded_by</a:t>
            </a:r>
            <a:endParaRPr lang="en-US" sz="100" dirty="0">
              <a:latin typeface="Monaco" charset="0"/>
              <a:ea typeface="Monaco" charset="0"/>
              <a:cs typeface="Monaco" charset="0"/>
              <a:sym typeface="Monaco" charset="0"/>
            </a:endParaRPr>
          </a:p>
          <a:p>
            <a:pPr>
              <a:spcBef>
                <a:spcPts val="703"/>
              </a:spcBef>
              <a:tabLst>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 pos="642915" algn="l"/>
              </a:tabLst>
            </a:pPr>
            <a:endParaRPr lang="en-US" sz="3400" dirty="0">
              <a:effectLst>
                <a:outerShdw blurRad="38100" dist="38100" dir="2700000" algn="tl">
                  <a:srgbClr val="000000"/>
                </a:outerShdw>
              </a:effectLst>
              <a:ea typeface="Gill Sans" charset="0"/>
              <a:cs typeface="Gill Sans" charset="0"/>
            </a:endParaRPr>
          </a:p>
        </p:txBody>
      </p:sp>
      <p:grpSp>
        <p:nvGrpSpPr>
          <p:cNvPr id="9" name="Group 43"/>
          <p:cNvGrpSpPr>
            <a:grpSpLocks/>
          </p:cNvGrpSpPr>
          <p:nvPr/>
        </p:nvGrpSpPr>
        <p:grpSpPr bwMode="auto">
          <a:xfrm>
            <a:off x="6268641" y="214313"/>
            <a:ext cx="2393156" cy="2758158"/>
            <a:chOff x="0" y="0"/>
            <a:chExt cx="2143" cy="2471"/>
          </a:xfrm>
        </p:grpSpPr>
        <p:sp>
          <p:nvSpPr>
            <p:cNvPr id="29730" name="AutoShape 34"/>
            <p:cNvSpPr>
              <a:spLocks/>
            </p:cNvSpPr>
            <p:nvPr/>
          </p:nvSpPr>
          <p:spPr bwMode="auto">
            <a:xfrm>
              <a:off x="0" y="0"/>
              <a:ext cx="1236" cy="1626"/>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1" name="AutoShape 35"/>
            <p:cNvSpPr>
              <a:spLocks/>
            </p:cNvSpPr>
            <p:nvPr/>
          </p:nvSpPr>
          <p:spPr bwMode="auto">
            <a:xfrm>
              <a:off x="113" y="105"/>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2" name="AutoShape 36"/>
            <p:cNvSpPr>
              <a:spLocks/>
            </p:cNvSpPr>
            <p:nvPr/>
          </p:nvSpPr>
          <p:spPr bwMode="auto">
            <a:xfrm>
              <a:off x="226" y="211"/>
              <a:ext cx="1237"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3" name="AutoShape 37"/>
            <p:cNvSpPr>
              <a:spLocks/>
            </p:cNvSpPr>
            <p:nvPr/>
          </p:nvSpPr>
          <p:spPr bwMode="auto">
            <a:xfrm>
              <a:off x="340" y="316"/>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4" name="AutoShape 38"/>
            <p:cNvSpPr>
              <a:spLocks/>
            </p:cNvSpPr>
            <p:nvPr/>
          </p:nvSpPr>
          <p:spPr bwMode="auto">
            <a:xfrm>
              <a:off x="453" y="422"/>
              <a:ext cx="1237"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5" name="AutoShape 39"/>
            <p:cNvSpPr>
              <a:spLocks/>
            </p:cNvSpPr>
            <p:nvPr/>
          </p:nvSpPr>
          <p:spPr bwMode="auto">
            <a:xfrm>
              <a:off x="567" y="528"/>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6" name="AutoShape 40"/>
            <p:cNvSpPr>
              <a:spLocks/>
            </p:cNvSpPr>
            <p:nvPr/>
          </p:nvSpPr>
          <p:spPr bwMode="auto">
            <a:xfrm>
              <a:off x="680" y="633"/>
              <a:ext cx="1237"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7" name="AutoShape 41"/>
            <p:cNvSpPr>
              <a:spLocks/>
            </p:cNvSpPr>
            <p:nvPr/>
          </p:nvSpPr>
          <p:spPr bwMode="auto">
            <a:xfrm>
              <a:off x="794" y="739"/>
              <a:ext cx="1236" cy="1627"/>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600" dirty="0">
                  <a:effectLst>
                    <a:outerShdw blurRad="38100" dist="38100" dir="2700000" algn="tl">
                      <a:srgbClr val="000000"/>
                    </a:outerShdw>
                  </a:effectLst>
                  <a:ea typeface="Gill Sans" charset="0"/>
                  <a:cs typeface="Gill Sans" charset="0"/>
                </a:rPr>
                <a:t>When </a:t>
              </a:r>
              <a:r>
                <a:rPr lang="en-US" sz="600" dirty="0">
                  <a:solidFill>
                    <a:srgbClr val="66B132"/>
                  </a:solidFill>
                  <a:effectLst>
                    <a:outerShdw blurRad="38100" dist="38100" dir="2700000" algn="tl">
                      <a:srgbClr val="000000"/>
                    </a:outerShdw>
                  </a:effectLst>
                  <a:ea typeface="Gill Sans" charset="0"/>
                  <a:cs typeface="Gill Sans" charset="0"/>
                </a:rPr>
                <a:t>Lisa's</a:t>
              </a:r>
              <a:r>
                <a:rPr lang="en-US" sz="600" dirty="0">
                  <a:effectLst>
                    <a:outerShdw blurRad="38100" dist="38100" dir="2700000" algn="tl">
                      <a:srgbClr val="000000"/>
                    </a:outerShdw>
                  </a:effectLst>
                  <a:ea typeface="Gill Sans" charset="0"/>
                  <a:cs typeface="Gill Sans" charset="0"/>
                </a:rPr>
                <a:t> mother </a:t>
              </a:r>
              <a:r>
                <a:rPr lang="en-US" sz="600" dirty="0">
                  <a:solidFill>
                    <a:srgbClr val="66B132"/>
                  </a:solidFill>
                  <a:effectLst>
                    <a:outerShdw blurRad="38100" dist="38100" dir="2700000" algn="tl">
                      <a:srgbClr val="000000"/>
                    </a:outerShdw>
                  </a:effectLst>
                  <a:ea typeface="Gill Sans" charset="0"/>
                  <a:cs typeface="Gill Sans" charset="0"/>
                </a:rPr>
                <a:t>Marge Simpson</a:t>
              </a:r>
              <a:r>
                <a:rPr lang="en-US" sz="600" dirty="0">
                  <a:effectLst>
                    <a:outerShdw blurRad="38100" dist="38100" dir="2700000" algn="tl">
                      <a:srgbClr val="000000"/>
                    </a:outerShdw>
                  </a:effectLst>
                  <a:ea typeface="Gill Sans" charset="0"/>
                  <a:cs typeface="Gill Sans" charset="0"/>
                </a:rPr>
                <a:t> went to a weekend getaway at Rancho </a:t>
              </a:r>
              <a:r>
                <a:rPr lang="en-US" sz="600" dirty="0" err="1">
                  <a:effectLst>
                    <a:outerShdw blurRad="38100" dist="38100" dir="2700000" algn="tl">
                      <a:srgbClr val="000000"/>
                    </a:outerShdw>
                  </a:effectLst>
                  <a:ea typeface="Gill Sans" charset="0"/>
                  <a:cs typeface="Gill Sans" charset="0"/>
                </a:rPr>
                <a:t>Relaxo</a:t>
              </a:r>
              <a:r>
                <a:rPr lang="en-US" sz="600" dirty="0">
                  <a:effectLst>
                    <a:outerShdw blurRad="38100" dist="38100" dir="2700000" algn="tl">
                      <a:srgbClr val="000000"/>
                    </a:outerShdw>
                  </a:effectLst>
                  <a:ea typeface="Gill Sans" charset="0"/>
                  <a:cs typeface="Gill Sans" charset="0"/>
                </a:rPr>
                <a:t>, the movie The Happy Little Elves Meet Fuzzy </a:t>
              </a:r>
              <a:r>
                <a:rPr lang="en-US" sz="600" dirty="0" err="1">
                  <a:effectLst>
                    <a:outerShdw blurRad="38100" dist="38100" dir="2700000" algn="tl">
                      <a:srgbClr val="000000"/>
                    </a:outerShdw>
                  </a:effectLst>
                  <a:ea typeface="Gill Sans" charset="0"/>
                  <a:cs typeface="Gill Sans" charset="0"/>
                </a:rPr>
                <a:t>Snuggleduck</a:t>
              </a:r>
              <a:r>
                <a:rPr lang="en-US" sz="600" dirty="0">
                  <a:effectLst>
                    <a:outerShdw blurRad="38100" dist="38100" dir="2700000" algn="tl">
                      <a:srgbClr val="000000"/>
                    </a:outerShdw>
                  </a:effectLst>
                  <a:ea typeface="Gill Sans" charset="0"/>
                  <a:cs typeface="Gill Sans" charset="0"/>
                </a:rPr>
                <a:t> was one of the R-rated </a:t>
              </a:r>
              <a:r>
                <a:rPr lang="en-US" sz="600" dirty="0" err="1">
                  <a:effectLst>
                    <a:outerShdw blurRad="38100" dist="38100" dir="2700000" algn="tl">
                      <a:srgbClr val="000000"/>
                    </a:outerShdw>
                  </a:effectLst>
                  <a:ea typeface="Gill Sans" charset="0"/>
                  <a:cs typeface="Gill Sans" charset="0"/>
                </a:rPr>
                <a:t>european</a:t>
              </a:r>
              <a:r>
                <a:rPr lang="en-US" sz="600" dirty="0">
                  <a:effectLst>
                    <a:outerShdw blurRad="38100" dist="38100" dir="2700000" algn="tl">
                      <a:srgbClr val="000000"/>
                    </a:outerShdw>
                  </a:effectLst>
                  <a:ea typeface="Gill Sans" charset="0"/>
                  <a:cs typeface="Gill Sans" charset="0"/>
                </a:rPr>
                <a:t> adult movies available on their cable channels.</a:t>
              </a:r>
            </a:p>
          </p:txBody>
        </p:sp>
        <p:sp>
          <p:nvSpPr>
            <p:cNvPr id="29738" name="AutoShape 42"/>
            <p:cNvSpPr>
              <a:spLocks/>
            </p:cNvSpPr>
            <p:nvPr/>
          </p:nvSpPr>
          <p:spPr bwMode="auto">
            <a:xfrm>
              <a:off x="907" y="845"/>
              <a:ext cx="1236" cy="1626"/>
            </a:xfrm>
            <a:prstGeom prst="roundRect">
              <a:avLst>
                <a:gd name="adj" fmla="val 9704"/>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65100" tIns="165100" rIns="165100" bIns="165100" anchor="ctr">
              <a:prstTxWarp prst="textNoShape">
                <a:avLst/>
              </a:prstTxWarp>
            </a:bodyPr>
            <a:lstStyle/>
            <a:p>
              <a:pPr algn="l"/>
              <a:r>
                <a:rPr lang="en-US" sz="800" dirty="0">
                  <a:effectLst>
                    <a:outerShdw blurRad="38100" dist="38100" dir="2700000" algn="tl">
                      <a:srgbClr val="000000"/>
                    </a:outerShdw>
                  </a:effectLst>
                  <a:ea typeface="Gill Sans" charset="0"/>
                  <a:cs typeface="Gill Sans" charset="0"/>
                </a:rPr>
                <a:t>When </a:t>
              </a:r>
              <a:r>
                <a:rPr lang="en-US" sz="800" dirty="0">
                  <a:solidFill>
                    <a:srgbClr val="66B132"/>
                  </a:solidFill>
                  <a:effectLst>
                    <a:outerShdw blurRad="38100" dist="38100" dir="2700000" algn="tl">
                      <a:srgbClr val="000000"/>
                    </a:outerShdw>
                  </a:effectLst>
                  <a:ea typeface="Gill Sans" charset="0"/>
                  <a:cs typeface="Gill Sans" charset="0"/>
                </a:rPr>
                <a:t>Lisa'</a:t>
              </a:r>
              <a:r>
                <a:rPr lang="en-US" sz="800" dirty="0">
                  <a:effectLst>
                    <a:outerShdw blurRad="38100" dist="38100" dir="2700000" algn="tl">
                      <a:srgbClr val="000000"/>
                    </a:outerShdw>
                  </a:effectLst>
                  <a:ea typeface="Gill Sans" charset="0"/>
                  <a:cs typeface="Gill Sans" charset="0"/>
                </a:rPr>
                <a:t>s mother </a:t>
              </a:r>
              <a:r>
                <a:rPr lang="en-US" sz="800" dirty="0">
                  <a:solidFill>
                    <a:srgbClr val="66B132"/>
                  </a:solidFill>
                  <a:effectLst>
                    <a:outerShdw blurRad="38100" dist="38100" dir="2700000" algn="tl">
                      <a:srgbClr val="000000"/>
                    </a:outerShdw>
                  </a:effectLst>
                  <a:ea typeface="Gill Sans" charset="0"/>
                  <a:cs typeface="Gill Sans" charset="0"/>
                </a:rPr>
                <a:t>Marge Simpson</a:t>
              </a:r>
              <a:r>
                <a:rPr lang="en-US" sz="800" dirty="0">
                  <a:effectLst>
                    <a:outerShdw blurRad="38100" dist="38100" dir="2700000" algn="tl">
                      <a:srgbClr val="000000"/>
                    </a:outerShdw>
                  </a:effectLst>
                  <a:ea typeface="Gill Sans" charset="0"/>
                  <a:cs typeface="Gill Sans" charset="0"/>
                </a:rPr>
                <a:t> went to a weekend getaway at Rancho </a:t>
              </a:r>
              <a:r>
                <a:rPr lang="en-US" sz="800" dirty="0" err="1">
                  <a:effectLst>
                    <a:outerShdw blurRad="38100" dist="38100" dir="2700000" algn="tl">
                      <a:srgbClr val="000000"/>
                    </a:outerShdw>
                  </a:effectLst>
                  <a:ea typeface="Gill Sans" charset="0"/>
                  <a:cs typeface="Gill Sans" charset="0"/>
                </a:rPr>
                <a:t>Relaxo</a:t>
              </a:r>
              <a:r>
                <a:rPr lang="en-US" sz="800" dirty="0">
                  <a:effectLst>
                    <a:outerShdw blurRad="38100" dist="38100" dir="2700000" algn="tl">
                      <a:srgbClr val="000000"/>
                    </a:outerShdw>
                  </a:effectLst>
                  <a:ea typeface="Gill Sans" charset="0"/>
                  <a:cs typeface="Gill Sans" charset="0"/>
                </a:rPr>
                <a:t>, the movie The Happy Little Elves Meet Fuzzy </a:t>
              </a:r>
              <a:r>
                <a:rPr lang="en-US" sz="800" dirty="0" err="1">
                  <a:effectLst>
                    <a:outerShdw blurRad="38100" dist="38100" dir="2700000" algn="tl">
                      <a:srgbClr val="000000"/>
                    </a:outerShdw>
                  </a:effectLst>
                  <a:ea typeface="Gill Sans" charset="0"/>
                  <a:cs typeface="Gill Sans" charset="0"/>
                </a:rPr>
                <a:t>Snuggleduck</a:t>
              </a:r>
              <a:r>
                <a:rPr lang="en-US" sz="800" dirty="0">
                  <a:effectLst>
                    <a:outerShdw blurRad="38100" dist="38100" dir="2700000" algn="tl">
                      <a:srgbClr val="000000"/>
                    </a:outerShdw>
                  </a:effectLst>
                  <a:ea typeface="Gill Sans" charset="0"/>
                  <a:cs typeface="Gill Sans" charset="0"/>
                </a:rPr>
                <a:t> was one of the R-rated </a:t>
              </a:r>
              <a:r>
                <a:rPr lang="en-US" sz="800" dirty="0" err="1">
                  <a:effectLst>
                    <a:outerShdw blurRad="38100" dist="38100" dir="2700000" algn="tl">
                      <a:srgbClr val="000000"/>
                    </a:outerShdw>
                  </a:effectLst>
                  <a:ea typeface="Gill Sans" charset="0"/>
                  <a:cs typeface="Gill Sans" charset="0"/>
                </a:rPr>
                <a:t>european</a:t>
              </a:r>
              <a:r>
                <a:rPr lang="en-US" sz="800" dirty="0">
                  <a:effectLst>
                    <a:outerShdw blurRad="38100" dist="38100" dir="2700000" algn="tl">
                      <a:srgbClr val="000000"/>
                    </a:outerShdw>
                  </a:effectLst>
                  <a:ea typeface="Gill Sans" charset="0"/>
                  <a:cs typeface="Gill Sans" charset="0"/>
                </a:rPr>
                <a:t> adult movies available on their cable channels.</a:t>
              </a:r>
            </a:p>
          </p:txBody>
        </p:sp>
      </p:grpSp>
      <p:sp>
        <p:nvSpPr>
          <p:cNvPr id="29740" name="Rectangle 44"/>
          <p:cNvSpPr>
            <a:spLocks/>
          </p:cNvSpPr>
          <p:nvPr/>
        </p:nvSpPr>
        <p:spPr bwMode="auto">
          <a:xfrm>
            <a:off x="3277195" y="890098"/>
            <a:ext cx="2718693" cy="43088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2800" dirty="0">
                <a:solidFill>
                  <a:schemeClr val="tx1"/>
                </a:solidFill>
                <a:ea typeface="Gill Sans" charset="0"/>
                <a:cs typeface="Gill Sans" charset="0"/>
              </a:rPr>
              <a:t>You Must Produce:</a:t>
            </a:r>
          </a:p>
        </p:txBody>
      </p:sp>
    </p:spTree>
    <p:extLst>
      <p:ext uri="{BB962C8B-B14F-4D97-AF65-F5344CB8AC3E}">
        <p14:creationId xmlns:p14="http://schemas.microsoft.com/office/powerpoint/2010/main" val="12423650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40"/>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60735" y="1803797"/>
            <a:ext cx="8777883" cy="4402336"/>
            <a:chOff x="0" y="0"/>
            <a:chExt cx="7864" cy="3944"/>
          </a:xfrm>
        </p:grpSpPr>
        <p:grpSp>
          <p:nvGrpSpPr>
            <p:cNvPr id="3" name="Group 3"/>
            <p:cNvGrpSpPr>
              <a:grpSpLocks/>
            </p:cNvGrpSpPr>
            <p:nvPr/>
          </p:nvGrpSpPr>
          <p:grpSpPr bwMode="auto">
            <a:xfrm>
              <a:off x="5656" y="1869"/>
              <a:ext cx="2024" cy="763"/>
              <a:chOff x="0" y="0"/>
              <a:chExt cx="2024" cy="762"/>
            </a:xfrm>
          </p:grpSpPr>
          <p:sp>
            <p:nvSpPr>
              <p:cNvPr id="33793" name="AutoShape 1"/>
              <p:cNvSpPr>
                <a:spLocks/>
              </p:cNvSpPr>
              <p:nvPr/>
            </p:nvSpPr>
            <p:spPr bwMode="auto">
              <a:xfrm>
                <a:off x="0" y="362"/>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Homer Simpson</a:t>
                </a:r>
              </a:p>
            </p:txBody>
          </p:sp>
          <p:pic>
            <p:nvPicPr>
              <p:cNvPr id="33794" name="Picture 2"/>
              <p:cNvPicPr>
                <a:picLocks noChangeArrowheads="1"/>
              </p:cNvPicPr>
              <p:nvPr/>
            </p:nvPicPr>
            <p:blipFill>
              <a:blip r:embed="rId2"/>
              <a:srcRect/>
              <a:stretch>
                <a:fillRect/>
              </a:stretch>
            </p:blipFill>
            <p:spPr bwMode="auto">
              <a:xfrm>
                <a:off x="115" y="0"/>
                <a:ext cx="472" cy="768"/>
              </a:xfrm>
              <a:prstGeom prst="rect">
                <a:avLst/>
              </a:prstGeom>
              <a:noFill/>
              <a:ln w="12700" cap="flat">
                <a:noFill/>
                <a:miter lim="800000"/>
                <a:headEnd/>
                <a:tailEnd/>
              </a:ln>
            </p:spPr>
          </p:pic>
        </p:grpSp>
        <p:grpSp>
          <p:nvGrpSpPr>
            <p:cNvPr id="4" name="Group 6"/>
            <p:cNvGrpSpPr>
              <a:grpSpLocks/>
            </p:cNvGrpSpPr>
            <p:nvPr/>
          </p:nvGrpSpPr>
          <p:grpSpPr bwMode="auto">
            <a:xfrm>
              <a:off x="4136" y="3264"/>
              <a:ext cx="1744" cy="680"/>
              <a:chOff x="0" y="0"/>
              <a:chExt cx="1744" cy="680"/>
            </a:xfrm>
          </p:grpSpPr>
          <p:sp>
            <p:nvSpPr>
              <p:cNvPr id="33796" name="AutoShape 4"/>
              <p:cNvSpPr>
                <a:spLocks/>
              </p:cNvSpPr>
              <p:nvPr/>
            </p:nvSpPr>
            <p:spPr bwMode="auto">
              <a:xfrm>
                <a:off x="0" y="280"/>
                <a:ext cx="174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Bart Simpson</a:t>
                </a:r>
              </a:p>
            </p:txBody>
          </p:sp>
          <p:pic>
            <p:nvPicPr>
              <p:cNvPr id="33797" name="Picture 5"/>
              <p:cNvPicPr>
                <a:picLocks noChangeArrowheads="1"/>
              </p:cNvPicPr>
              <p:nvPr/>
            </p:nvPicPr>
            <p:blipFill>
              <a:blip r:embed="rId3"/>
              <a:srcRect/>
              <a:stretch>
                <a:fillRect/>
              </a:stretch>
            </p:blipFill>
            <p:spPr bwMode="auto">
              <a:xfrm>
                <a:off x="182" y="0"/>
                <a:ext cx="408" cy="680"/>
              </a:xfrm>
              <a:prstGeom prst="rect">
                <a:avLst/>
              </a:prstGeom>
              <a:noFill/>
              <a:ln w="12700" cap="flat">
                <a:noFill/>
                <a:miter lim="800000"/>
                <a:headEnd/>
                <a:tailEnd/>
              </a:ln>
            </p:spPr>
          </p:pic>
        </p:grpSp>
        <p:grpSp>
          <p:nvGrpSpPr>
            <p:cNvPr id="5" name="Group 9"/>
            <p:cNvGrpSpPr>
              <a:grpSpLocks/>
            </p:cNvGrpSpPr>
            <p:nvPr/>
          </p:nvGrpSpPr>
          <p:grpSpPr bwMode="auto">
            <a:xfrm>
              <a:off x="1776" y="3288"/>
              <a:ext cx="1680" cy="656"/>
              <a:chOff x="0" y="0"/>
              <a:chExt cx="1680" cy="656"/>
            </a:xfrm>
          </p:grpSpPr>
          <p:sp>
            <p:nvSpPr>
              <p:cNvPr id="33799" name="AutoShape 7"/>
              <p:cNvSpPr>
                <a:spLocks/>
              </p:cNvSpPr>
              <p:nvPr/>
            </p:nvSpPr>
            <p:spPr bwMode="auto">
              <a:xfrm>
                <a:off x="0" y="256"/>
                <a:ext cx="1680"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Lisa Simpson</a:t>
                </a:r>
              </a:p>
            </p:txBody>
          </p:sp>
          <p:pic>
            <p:nvPicPr>
              <p:cNvPr id="33800" name="Picture 8"/>
              <p:cNvPicPr>
                <a:picLocks noChangeArrowheads="1"/>
              </p:cNvPicPr>
              <p:nvPr/>
            </p:nvPicPr>
            <p:blipFill>
              <a:blip r:embed="rId4"/>
              <a:srcRect/>
              <a:stretch>
                <a:fillRect/>
              </a:stretch>
            </p:blipFill>
            <p:spPr bwMode="auto">
              <a:xfrm>
                <a:off x="93" y="0"/>
                <a:ext cx="536" cy="656"/>
              </a:xfrm>
              <a:prstGeom prst="rect">
                <a:avLst/>
              </a:prstGeom>
              <a:noFill/>
              <a:ln w="12700" cap="flat">
                <a:noFill/>
                <a:miter lim="800000"/>
                <a:headEnd/>
                <a:tailEnd/>
              </a:ln>
            </p:spPr>
          </p:pic>
        </p:grpSp>
        <p:grpSp>
          <p:nvGrpSpPr>
            <p:cNvPr id="6" name="Group 12"/>
            <p:cNvGrpSpPr>
              <a:grpSpLocks/>
            </p:cNvGrpSpPr>
            <p:nvPr/>
          </p:nvGrpSpPr>
          <p:grpSpPr bwMode="auto">
            <a:xfrm>
              <a:off x="2944" y="1225"/>
              <a:ext cx="2024" cy="1407"/>
              <a:chOff x="0" y="0"/>
              <a:chExt cx="2024" cy="1406"/>
            </a:xfrm>
          </p:grpSpPr>
          <p:sp>
            <p:nvSpPr>
              <p:cNvPr id="33802" name="AutoShape 10"/>
              <p:cNvSpPr>
                <a:spLocks/>
              </p:cNvSpPr>
              <p:nvPr/>
            </p:nvSpPr>
            <p:spPr bwMode="auto">
              <a:xfrm>
                <a:off x="0" y="1006"/>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Marge Simpson</a:t>
                </a:r>
              </a:p>
            </p:txBody>
          </p:sp>
          <p:pic>
            <p:nvPicPr>
              <p:cNvPr id="33803" name="Picture 11"/>
              <p:cNvPicPr>
                <a:picLocks noChangeArrowheads="1"/>
              </p:cNvPicPr>
              <p:nvPr/>
            </p:nvPicPr>
            <p:blipFill>
              <a:blip r:embed="rId5"/>
              <a:srcRect/>
              <a:stretch>
                <a:fillRect/>
              </a:stretch>
            </p:blipFill>
            <p:spPr bwMode="auto">
              <a:xfrm>
                <a:off x="6" y="0"/>
                <a:ext cx="616" cy="1408"/>
              </a:xfrm>
              <a:prstGeom prst="rect">
                <a:avLst/>
              </a:prstGeom>
              <a:noFill/>
              <a:ln w="12700" cap="flat">
                <a:noFill/>
                <a:miter lim="800000"/>
                <a:headEnd/>
                <a:tailEnd/>
              </a:ln>
            </p:spPr>
          </p:pic>
        </p:grpSp>
        <p:grpSp>
          <p:nvGrpSpPr>
            <p:cNvPr id="7" name="Group 15"/>
            <p:cNvGrpSpPr>
              <a:grpSpLocks/>
            </p:cNvGrpSpPr>
            <p:nvPr/>
          </p:nvGrpSpPr>
          <p:grpSpPr bwMode="auto">
            <a:xfrm>
              <a:off x="0" y="2176"/>
              <a:ext cx="2024" cy="912"/>
              <a:chOff x="0" y="0"/>
              <a:chExt cx="2024" cy="911"/>
            </a:xfrm>
          </p:grpSpPr>
          <p:sp>
            <p:nvSpPr>
              <p:cNvPr id="33805" name="AutoShape 13"/>
              <p:cNvSpPr>
                <a:spLocks/>
              </p:cNvSpPr>
              <p:nvPr/>
            </p:nvSpPr>
            <p:spPr bwMode="auto">
              <a:xfrm>
                <a:off x="0" y="511"/>
                <a:ext cx="2024" cy="400"/>
              </a:xfrm>
              <a:prstGeom prst="roundRect">
                <a:avLst>
                  <a:gd name="adj" fmla="val 3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sz="1700" dirty="0">
                    <a:effectLst>
                      <a:outerShdw blurRad="38100" dist="38100" dir="2700000" algn="tl">
                        <a:srgbClr val="000000"/>
                      </a:outerShdw>
                    </a:effectLst>
                    <a:ea typeface="Gill Sans" charset="0"/>
                    <a:cs typeface="Gill Sans" charset="0"/>
                  </a:rPr>
                  <a:t>Springfield Elementary</a:t>
                </a:r>
              </a:p>
            </p:txBody>
          </p:sp>
          <p:pic>
            <p:nvPicPr>
              <p:cNvPr id="33806" name="Picture 14"/>
              <p:cNvPicPr>
                <a:picLocks noChangeArrowheads="1"/>
              </p:cNvPicPr>
              <p:nvPr/>
            </p:nvPicPr>
            <p:blipFill>
              <a:blip r:embed="rId6"/>
              <a:srcRect/>
              <a:stretch>
                <a:fillRect/>
              </a:stretch>
            </p:blipFill>
            <p:spPr bwMode="auto">
              <a:xfrm>
                <a:off x="471" y="0"/>
                <a:ext cx="1200" cy="608"/>
              </a:xfrm>
              <a:prstGeom prst="rect">
                <a:avLst/>
              </a:prstGeom>
              <a:noFill/>
              <a:ln w="12700" cap="flat">
                <a:noFill/>
                <a:miter lim="800000"/>
                <a:headEnd/>
                <a:tailEnd/>
              </a:ln>
            </p:spPr>
          </p:pic>
        </p:grpSp>
        <p:grpSp>
          <p:nvGrpSpPr>
            <p:cNvPr id="8" name="Group 18"/>
            <p:cNvGrpSpPr>
              <a:grpSpLocks/>
            </p:cNvGrpSpPr>
            <p:nvPr/>
          </p:nvGrpSpPr>
          <p:grpSpPr bwMode="auto">
            <a:xfrm>
              <a:off x="3048" y="0"/>
              <a:ext cx="1816" cy="568"/>
              <a:chOff x="0" y="0"/>
              <a:chExt cx="1816" cy="568"/>
            </a:xfrm>
          </p:grpSpPr>
          <p:sp>
            <p:nvSpPr>
              <p:cNvPr id="33808" name="AutoShape 16"/>
              <p:cNvSpPr>
                <a:spLocks/>
              </p:cNvSpPr>
              <p:nvPr/>
            </p:nvSpPr>
            <p:spPr bwMode="auto">
              <a:xfrm>
                <a:off x="0" y="168"/>
                <a:ext cx="1816" cy="400"/>
              </a:xfrm>
              <a:prstGeom prst="roundRect">
                <a:avLst>
                  <a:gd name="adj" fmla="val 3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Springfield</a:t>
                </a:r>
              </a:p>
            </p:txBody>
          </p:sp>
          <p:pic>
            <p:nvPicPr>
              <p:cNvPr id="33809" name="Picture 17"/>
              <p:cNvPicPr>
                <a:picLocks noChangeAspect="1" noChangeArrowheads="1"/>
              </p:cNvPicPr>
              <p:nvPr/>
            </p:nvPicPr>
            <p:blipFill>
              <a:blip r:embed="rId7"/>
              <a:srcRect/>
              <a:stretch>
                <a:fillRect/>
              </a:stretch>
            </p:blipFill>
            <p:spPr bwMode="auto">
              <a:xfrm>
                <a:off x="999" y="0"/>
                <a:ext cx="721" cy="568"/>
              </a:xfrm>
              <a:prstGeom prst="rect">
                <a:avLst/>
              </a:prstGeom>
              <a:noFill/>
              <a:ln w="12700" cap="flat">
                <a:noFill/>
                <a:miter lim="800000"/>
                <a:headEnd/>
                <a:tailEnd/>
              </a:ln>
            </p:spPr>
          </p:pic>
        </p:grpSp>
        <p:sp>
          <p:nvSpPr>
            <p:cNvPr id="33811" name="Rectangle 19"/>
            <p:cNvSpPr>
              <a:spLocks/>
            </p:cNvSpPr>
            <p:nvPr/>
          </p:nvSpPr>
          <p:spPr bwMode="auto">
            <a:xfrm>
              <a:off x="5654" y="1153"/>
              <a:ext cx="2029" cy="35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Copperplate" charset="0"/>
                  <a:ea typeface="Copperplate" charset="0"/>
                  <a:cs typeface="Copperplate" charset="0"/>
                  <a:sym typeface="Copperplate" charset="0"/>
                </a:rPr>
                <a:t>Bottomless Pete, Nature’s</a:t>
              </a:r>
            </a:p>
            <a:p>
              <a:r>
                <a:rPr lang="en-US" sz="1300" dirty="0">
                  <a:latin typeface="Copperplate" charset="0"/>
                  <a:ea typeface="Copperplate" charset="0"/>
                  <a:cs typeface="Copperplate" charset="0"/>
                  <a:sym typeface="Copperplate" charset="0"/>
                </a:rPr>
                <a:t>Cruelest Mistake</a:t>
              </a:r>
            </a:p>
          </p:txBody>
        </p:sp>
        <p:sp>
          <p:nvSpPr>
            <p:cNvPr id="33812" name="Line 20"/>
            <p:cNvSpPr>
              <a:spLocks noChangeShapeType="1"/>
            </p:cNvSpPr>
            <p:nvPr/>
          </p:nvSpPr>
          <p:spPr bwMode="auto">
            <a:xfrm>
              <a:off x="6672" y="1496"/>
              <a:ext cx="0" cy="7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13" name="Line 21"/>
            <p:cNvSpPr>
              <a:spLocks noChangeShapeType="1"/>
            </p:cNvSpPr>
            <p:nvPr/>
          </p:nvSpPr>
          <p:spPr bwMode="auto">
            <a:xfrm rot="10800000" flipH="1">
              <a:off x="2792" y="2638"/>
              <a:ext cx="1163"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14" name="Line 22"/>
            <p:cNvSpPr>
              <a:spLocks noChangeShapeType="1"/>
            </p:cNvSpPr>
            <p:nvPr/>
          </p:nvSpPr>
          <p:spPr bwMode="auto">
            <a:xfrm rot="10800000">
              <a:off x="3954" y="2638"/>
              <a:ext cx="1054"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15" name="Line 23"/>
            <p:cNvSpPr>
              <a:spLocks noChangeShapeType="1"/>
            </p:cNvSpPr>
            <p:nvPr/>
          </p:nvSpPr>
          <p:spPr bwMode="auto">
            <a:xfrm>
              <a:off x="1016" y="3088"/>
              <a:ext cx="760" cy="5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16" name="Line 24"/>
            <p:cNvSpPr>
              <a:spLocks noChangeShapeType="1"/>
            </p:cNvSpPr>
            <p:nvPr/>
          </p:nvSpPr>
          <p:spPr bwMode="auto">
            <a:xfrm>
              <a:off x="3960" y="592"/>
              <a:ext cx="0" cy="1649"/>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17" name="Line 25"/>
            <p:cNvSpPr>
              <a:spLocks noChangeShapeType="1"/>
            </p:cNvSpPr>
            <p:nvPr/>
          </p:nvSpPr>
          <p:spPr bwMode="auto">
            <a:xfrm flipH="1">
              <a:off x="4967" y="2450"/>
              <a:ext cx="689"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18" name="Rectangle 26"/>
            <p:cNvSpPr>
              <a:spLocks/>
            </p:cNvSpPr>
            <p:nvPr/>
          </p:nvSpPr>
          <p:spPr bwMode="auto">
            <a:xfrm>
              <a:off x="2940" y="2647"/>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3819" name="Rectangle 27"/>
            <p:cNvSpPr>
              <a:spLocks/>
            </p:cNvSpPr>
            <p:nvPr/>
          </p:nvSpPr>
          <p:spPr bwMode="auto">
            <a:xfrm>
              <a:off x="4196" y="2651"/>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3820" name="Rectangle 28"/>
            <p:cNvSpPr>
              <a:spLocks/>
            </p:cNvSpPr>
            <p:nvPr/>
          </p:nvSpPr>
          <p:spPr bwMode="auto">
            <a:xfrm>
              <a:off x="6715" y="2019"/>
              <a:ext cx="1149"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per:alternate_names</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3821" name="Rectangle 29"/>
            <p:cNvSpPr>
              <a:spLocks/>
            </p:cNvSpPr>
            <p:nvPr/>
          </p:nvSpPr>
          <p:spPr bwMode="auto">
            <a:xfrm>
              <a:off x="4002" y="2083"/>
              <a:ext cx="1287"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per:cities_of_residence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3822" name="Rectangle 30"/>
            <p:cNvSpPr>
              <a:spLocks/>
            </p:cNvSpPr>
            <p:nvPr/>
          </p:nvSpPr>
          <p:spPr bwMode="auto">
            <a:xfrm>
              <a:off x="5001" y="2450"/>
              <a:ext cx="621"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per:spouse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3823" name="Rectangle 31"/>
            <p:cNvSpPr>
              <a:spLocks/>
            </p:cNvSpPr>
            <p:nvPr/>
          </p:nvSpPr>
          <p:spPr bwMode="auto">
            <a:xfrm>
              <a:off x="527" y="3627"/>
              <a:ext cx="1218"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per:schools_attended</a:t>
              </a:r>
              <a:endParaRPr lang="en-US" sz="1000" dirty="0">
                <a:latin typeface="ヒラギノ丸ゴ Pro W4" charset="-128"/>
                <a:ea typeface="ヒラギノ丸ゴ Pro W4" charset="-128"/>
                <a:cs typeface="ヒラギノ丸ゴ Pro W4" charset="-128"/>
                <a:sym typeface="ヒラギノ丸ゴ Pro W4" charset="-128"/>
              </a:endParaRPr>
            </a:p>
          </p:txBody>
        </p:sp>
      </p:grpSp>
      <p:pic>
        <p:nvPicPr>
          <p:cNvPr id="33825" name="Picture 33"/>
          <p:cNvPicPr>
            <a:picLocks noChangeArrowheads="1"/>
          </p:cNvPicPr>
          <p:nvPr/>
        </p:nvPicPr>
        <p:blipFill>
          <a:blip r:embed="rId8"/>
          <a:srcRect/>
          <a:stretch>
            <a:fillRect/>
          </a:stretch>
        </p:blipFill>
        <p:spPr bwMode="auto">
          <a:xfrm>
            <a:off x="3446859" y="3147715"/>
            <a:ext cx="696516" cy="1589484"/>
          </a:xfrm>
          <a:prstGeom prst="rect">
            <a:avLst/>
          </a:prstGeom>
          <a:noFill/>
          <a:ln w="12700" cap="flat">
            <a:noFill/>
            <a:miter lim="800000"/>
            <a:headEnd/>
            <a:tailEnd/>
          </a:ln>
        </p:spPr>
      </p:pic>
      <p:sp>
        <p:nvSpPr>
          <p:cNvPr id="33826" name="Rectangle 34"/>
          <p:cNvSpPr>
            <a:spLocks/>
          </p:cNvSpPr>
          <p:nvPr/>
        </p:nvSpPr>
        <p:spPr bwMode="auto">
          <a:xfrm>
            <a:off x="511225" y="1437322"/>
            <a:ext cx="2732456" cy="55399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dirty="0">
                <a:solidFill>
                  <a:schemeClr val="tx1"/>
                </a:solidFill>
                <a:ea typeface="Gill Sans" charset="0"/>
                <a:cs typeface="Gill Sans" charset="0"/>
              </a:rPr>
              <a:t>Where did the children of</a:t>
            </a:r>
          </a:p>
          <a:p>
            <a:r>
              <a:rPr lang="en-US" dirty="0">
                <a:solidFill>
                  <a:schemeClr val="tx1"/>
                </a:solidFill>
                <a:ea typeface="Gill Sans" charset="0"/>
                <a:cs typeface="Gill Sans" charset="0"/>
              </a:rPr>
              <a:t>Marge Simpson go to school?</a:t>
            </a:r>
          </a:p>
        </p:txBody>
      </p:sp>
      <p:grpSp>
        <p:nvGrpSpPr>
          <p:cNvPr id="9" name="Group 37"/>
          <p:cNvGrpSpPr>
            <a:grpSpLocks/>
          </p:cNvGrpSpPr>
          <p:nvPr/>
        </p:nvGrpSpPr>
        <p:grpSpPr bwMode="auto">
          <a:xfrm>
            <a:off x="1274713" y="4769570"/>
            <a:ext cx="3276079" cy="1090538"/>
            <a:chOff x="0" y="0"/>
            <a:chExt cx="2934" cy="977"/>
          </a:xfrm>
        </p:grpSpPr>
        <p:sp>
          <p:nvSpPr>
            <p:cNvPr id="33827" name="Line 35"/>
            <p:cNvSpPr>
              <a:spLocks noChangeShapeType="1"/>
            </p:cNvSpPr>
            <p:nvPr/>
          </p:nvSpPr>
          <p:spPr bwMode="auto">
            <a:xfrm rot="10800000" flipH="1">
              <a:off x="1779" y="0"/>
              <a:ext cx="1155" cy="885"/>
            </a:xfrm>
            <a:prstGeom prst="line">
              <a:avLst/>
            </a:prstGeom>
            <a:noFill/>
            <a:ln w="101600" cap="flat">
              <a:solidFill>
                <a:srgbClr val="A8184B"/>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3828" name="Line 36"/>
            <p:cNvSpPr>
              <a:spLocks noChangeShapeType="1"/>
            </p:cNvSpPr>
            <p:nvPr/>
          </p:nvSpPr>
          <p:spPr bwMode="auto">
            <a:xfrm>
              <a:off x="0" y="430"/>
              <a:ext cx="792" cy="547"/>
            </a:xfrm>
            <a:prstGeom prst="line">
              <a:avLst/>
            </a:prstGeom>
            <a:noFill/>
            <a:ln w="101600" cap="flat">
              <a:solidFill>
                <a:srgbClr val="A8184B"/>
              </a:solidFill>
              <a:prstDash val="solid"/>
              <a:miter lim="800000"/>
              <a:headEnd type="stealth" w="med" len="med"/>
              <a:tailEnd type="none" w="med" len="med"/>
            </a:ln>
          </p:spPr>
          <p:txBody>
            <a:bodyPr lIns="0" tIns="0" rIns="0" bIns="0">
              <a:prstTxWarp prst="textNoShape">
                <a:avLst/>
              </a:prstTxWarp>
            </a:bodyPr>
            <a:lstStyle/>
            <a:p>
              <a:endParaRPr lang="en-US"/>
            </a:p>
          </p:txBody>
        </p:sp>
      </p:grpSp>
      <p:sp>
        <p:nvSpPr>
          <p:cNvPr id="33830" name="Rectangle 38"/>
          <p:cNvSpPr>
            <a:spLocks/>
          </p:cNvSpPr>
          <p:nvPr/>
        </p:nvSpPr>
        <p:spPr bwMode="auto">
          <a:xfrm>
            <a:off x="511225" y="2108269"/>
            <a:ext cx="4116586" cy="982266"/>
          </a:xfrm>
          <a:prstGeom prst="rect">
            <a:avLst/>
          </a:prstGeom>
          <a:noFill/>
          <a:ln w="12700" cap="flat">
            <a:noFill/>
            <a:miter lim="800000"/>
            <a:headEnd type="none" w="med" len="med"/>
            <a:tailEnd type="none" w="med" len="med"/>
          </a:ln>
        </p:spPr>
        <p:txBody>
          <a:bodyPr lIns="0" tIns="0" rIns="0" bIns="0" anchor="ctr">
            <a:prstTxWarp prst="textNoShape">
              <a:avLst/>
            </a:prstTxWarp>
          </a:bodyPr>
          <a:lstStyle/>
          <a:p>
            <a:r>
              <a:rPr lang="en-US" dirty="0" err="1">
                <a:solidFill>
                  <a:schemeClr val="tx1"/>
                </a:solidFill>
                <a:latin typeface="Corbel" charset="0"/>
                <a:ea typeface="Corbel" charset="0"/>
                <a:cs typeface="Corbel" charset="0"/>
                <a:sym typeface="Corbel" charset="0"/>
              </a:rPr>
              <a:t>per:children</a:t>
            </a:r>
            <a:endParaRPr lang="en-US" dirty="0">
              <a:solidFill>
                <a:schemeClr val="tx1"/>
              </a:solidFill>
              <a:latin typeface="Corbel" charset="0"/>
              <a:ea typeface="Corbel" charset="0"/>
              <a:cs typeface="Corbel" charset="0"/>
              <a:sym typeface="Corbel" charset="0"/>
            </a:endParaRPr>
          </a:p>
          <a:p>
            <a:r>
              <a:rPr lang="en-US" dirty="0" err="1">
                <a:solidFill>
                  <a:schemeClr val="tx1"/>
                </a:solidFill>
                <a:latin typeface="Corbel" charset="0"/>
                <a:ea typeface="Corbel" charset="0"/>
                <a:cs typeface="Corbel" charset="0"/>
                <a:sym typeface="Corbel" charset="0"/>
              </a:rPr>
              <a:t>per:schools_attended</a:t>
            </a:r>
            <a:endParaRPr lang="en-US" dirty="0">
              <a:solidFill>
                <a:schemeClr val="tx1"/>
              </a:solidFill>
              <a:latin typeface="Corbel" charset="0"/>
              <a:ea typeface="Corbel" charset="0"/>
              <a:cs typeface="Corbel" charset="0"/>
              <a:sym typeface="Corbel" charset="0"/>
            </a:endParaRPr>
          </a:p>
        </p:txBody>
      </p:sp>
      <p:sp>
        <p:nvSpPr>
          <p:cNvPr id="40" name="TextBox 39"/>
          <p:cNvSpPr txBox="1"/>
          <p:nvPr/>
        </p:nvSpPr>
        <p:spPr>
          <a:xfrm>
            <a:off x="1634827" y="113645"/>
            <a:ext cx="5494413" cy="830997"/>
          </a:xfrm>
          <a:prstGeom prst="rect">
            <a:avLst/>
          </a:prstGeom>
          <a:noFill/>
        </p:spPr>
        <p:txBody>
          <a:bodyPr wrap="none" rtlCol="0">
            <a:spAutoFit/>
          </a:bodyPr>
          <a:lstStyle/>
          <a:p>
            <a:r>
              <a:rPr lang="en-US" sz="4800" dirty="0" smtClean="0"/>
              <a:t>Cold Start Evaluation</a:t>
            </a:r>
            <a:endParaRPr lang="en-US" sz="48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26"/>
                                        </p:tgtEl>
                                        <p:attrNameLst>
                                          <p:attrName>style.visibility</p:attrName>
                                        </p:attrNameLst>
                                      </p:cBhvr>
                                      <p:to>
                                        <p:strVal val="visible"/>
                                      </p:to>
                                    </p:set>
                                  </p:childTnLst>
                                </p:cTn>
                              </p:par>
                            </p:childTnLst>
                          </p:cTn>
                        </p:par>
                        <p:par>
                          <p:cTn id="7" fill="hold">
                            <p:stCondLst>
                              <p:cond delay="0"/>
                            </p:stCondLst>
                            <p:childTnLst>
                              <p:par>
                                <p:cTn id="8" presetID="0" presetClass="entr" presetSubtype="0" fill="hold" grpId="0" nodeType="afterEffect">
                                  <p:stCondLst>
                                    <p:cond delay="0"/>
                                  </p:stCondLst>
                                  <p:childTnLst>
                                    <p:set>
                                      <p:cBhvr>
                                        <p:cTn id="9" dur="1" fill="hold">
                                          <p:stCondLst>
                                            <p:cond delay="499"/>
                                          </p:stCondLst>
                                        </p:cTn>
                                        <p:tgtEl>
                                          <p:spTgt spid="3383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6" grpId="0"/>
      <p:bldP spid="3383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p:txBody>
          <a:bodyPr/>
          <a:lstStyle/>
          <a:p>
            <a:pPr eaLnBrk="1" hangingPunct="1"/>
            <a:r>
              <a:rPr lang="en-US" altLang="x-none" sz="3600" dirty="0"/>
              <a:t>TAC Goals</a:t>
            </a:r>
          </a:p>
        </p:txBody>
      </p:sp>
      <p:sp>
        <p:nvSpPr>
          <p:cNvPr id="40962" name="Rectangle 2"/>
          <p:cNvSpPr>
            <a:spLocks noGrp="1" noChangeArrowheads="1"/>
          </p:cNvSpPr>
          <p:nvPr>
            <p:ph idx="1"/>
          </p:nvPr>
        </p:nvSpPr>
        <p:spPr/>
        <p:txBody>
          <a:bodyPr/>
          <a:lstStyle/>
          <a:p>
            <a:pPr eaLnBrk="1" hangingPunct="1"/>
            <a:r>
              <a:rPr lang="en-US" altLang="x-none" sz="2160"/>
              <a:t>To promote research in NLP based on large common test collections</a:t>
            </a:r>
          </a:p>
          <a:p>
            <a:pPr eaLnBrk="1" hangingPunct="1"/>
            <a:r>
              <a:rPr lang="en-US" altLang="x-none" sz="2160"/>
              <a:t>To improve evaluation methodologies and measures for NLP</a:t>
            </a:r>
          </a:p>
          <a:p>
            <a:pPr eaLnBrk="1" hangingPunct="1"/>
            <a:r>
              <a:rPr lang="en-US" altLang="x-none" sz="2160"/>
              <a:t>To build test collections that evolve to meet the evaluation needs of state-of-the-art NLP systems</a:t>
            </a:r>
          </a:p>
          <a:p>
            <a:pPr eaLnBrk="1" hangingPunct="1"/>
            <a:r>
              <a:rPr lang="en-US" altLang="x-none" sz="2160"/>
              <a:t>To increase communication among industry, academia, and government by creating an open forum for the exchange of research ideas</a:t>
            </a:r>
          </a:p>
          <a:p>
            <a:pPr eaLnBrk="1" hangingPunct="1"/>
            <a:r>
              <a:rPr lang="en-US" altLang="x-none" sz="2160"/>
              <a:t>To speed transfer of technology from research labs into commercial products</a:t>
            </a:r>
          </a:p>
        </p:txBody>
      </p:sp>
    </p:spTree>
    <p:extLst>
      <p:ext uri="{BB962C8B-B14F-4D97-AF65-F5344CB8AC3E}">
        <p14:creationId xmlns:p14="http://schemas.microsoft.com/office/powerpoint/2010/main" val="121879882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rrowheads="1"/>
          </p:cNvPicPr>
          <p:nvPr/>
        </p:nvPicPr>
        <p:blipFill>
          <a:blip r:embed="rId2"/>
          <a:srcRect/>
          <a:stretch>
            <a:fillRect/>
          </a:stretch>
        </p:blipFill>
        <p:spPr bwMode="auto">
          <a:xfrm>
            <a:off x="3446859" y="3147715"/>
            <a:ext cx="696516" cy="1589484"/>
          </a:xfrm>
          <a:prstGeom prst="rect">
            <a:avLst/>
          </a:prstGeom>
          <a:noFill/>
          <a:ln w="12700" cap="flat">
            <a:noFill/>
            <a:miter lim="800000"/>
            <a:headEnd/>
            <a:tailEnd/>
          </a:ln>
        </p:spPr>
      </p:pic>
      <p:grpSp>
        <p:nvGrpSpPr>
          <p:cNvPr id="2" name="Group 33"/>
          <p:cNvGrpSpPr>
            <a:grpSpLocks/>
          </p:cNvGrpSpPr>
          <p:nvPr/>
        </p:nvGrpSpPr>
        <p:grpSpPr bwMode="auto">
          <a:xfrm>
            <a:off x="160735" y="1803797"/>
            <a:ext cx="8777883" cy="4402336"/>
            <a:chOff x="0" y="0"/>
            <a:chExt cx="7864" cy="3944"/>
          </a:xfrm>
        </p:grpSpPr>
        <p:grpSp>
          <p:nvGrpSpPr>
            <p:cNvPr id="3" name="Group 4"/>
            <p:cNvGrpSpPr>
              <a:grpSpLocks/>
            </p:cNvGrpSpPr>
            <p:nvPr/>
          </p:nvGrpSpPr>
          <p:grpSpPr bwMode="auto">
            <a:xfrm>
              <a:off x="5656" y="1869"/>
              <a:ext cx="2024" cy="763"/>
              <a:chOff x="0" y="0"/>
              <a:chExt cx="2024" cy="762"/>
            </a:xfrm>
          </p:grpSpPr>
          <p:sp>
            <p:nvSpPr>
              <p:cNvPr id="34818" name="AutoShape 2"/>
              <p:cNvSpPr>
                <a:spLocks/>
              </p:cNvSpPr>
              <p:nvPr/>
            </p:nvSpPr>
            <p:spPr bwMode="auto">
              <a:xfrm>
                <a:off x="0" y="362"/>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Homer Simpson</a:t>
                </a:r>
              </a:p>
            </p:txBody>
          </p:sp>
          <p:pic>
            <p:nvPicPr>
              <p:cNvPr id="34819" name="Picture 3"/>
              <p:cNvPicPr>
                <a:picLocks noChangeArrowheads="1"/>
              </p:cNvPicPr>
              <p:nvPr/>
            </p:nvPicPr>
            <p:blipFill>
              <a:blip r:embed="rId3"/>
              <a:srcRect/>
              <a:stretch>
                <a:fillRect/>
              </a:stretch>
            </p:blipFill>
            <p:spPr bwMode="auto">
              <a:xfrm>
                <a:off x="115" y="0"/>
                <a:ext cx="472" cy="768"/>
              </a:xfrm>
              <a:prstGeom prst="rect">
                <a:avLst/>
              </a:prstGeom>
              <a:noFill/>
              <a:ln w="12700" cap="flat">
                <a:noFill/>
                <a:miter lim="800000"/>
                <a:headEnd/>
                <a:tailEnd/>
              </a:ln>
            </p:spPr>
          </p:pic>
        </p:grpSp>
        <p:grpSp>
          <p:nvGrpSpPr>
            <p:cNvPr id="4" name="Group 7"/>
            <p:cNvGrpSpPr>
              <a:grpSpLocks/>
            </p:cNvGrpSpPr>
            <p:nvPr/>
          </p:nvGrpSpPr>
          <p:grpSpPr bwMode="auto">
            <a:xfrm>
              <a:off x="4136" y="3264"/>
              <a:ext cx="1744" cy="680"/>
              <a:chOff x="0" y="0"/>
              <a:chExt cx="1744" cy="680"/>
            </a:xfrm>
          </p:grpSpPr>
          <p:sp>
            <p:nvSpPr>
              <p:cNvPr id="34821" name="AutoShape 5"/>
              <p:cNvSpPr>
                <a:spLocks/>
              </p:cNvSpPr>
              <p:nvPr/>
            </p:nvSpPr>
            <p:spPr bwMode="auto">
              <a:xfrm>
                <a:off x="0" y="280"/>
                <a:ext cx="174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Bart Simpson</a:t>
                </a:r>
              </a:p>
            </p:txBody>
          </p:sp>
          <p:pic>
            <p:nvPicPr>
              <p:cNvPr id="34822" name="Picture 6"/>
              <p:cNvPicPr>
                <a:picLocks noChangeArrowheads="1"/>
              </p:cNvPicPr>
              <p:nvPr/>
            </p:nvPicPr>
            <p:blipFill>
              <a:blip r:embed="rId4"/>
              <a:srcRect/>
              <a:stretch>
                <a:fillRect/>
              </a:stretch>
            </p:blipFill>
            <p:spPr bwMode="auto">
              <a:xfrm>
                <a:off x="182" y="0"/>
                <a:ext cx="408" cy="680"/>
              </a:xfrm>
              <a:prstGeom prst="rect">
                <a:avLst/>
              </a:prstGeom>
              <a:noFill/>
              <a:ln w="12700" cap="flat">
                <a:noFill/>
                <a:miter lim="800000"/>
                <a:headEnd/>
                <a:tailEnd/>
              </a:ln>
            </p:spPr>
          </p:pic>
        </p:grpSp>
        <p:grpSp>
          <p:nvGrpSpPr>
            <p:cNvPr id="5" name="Group 10"/>
            <p:cNvGrpSpPr>
              <a:grpSpLocks/>
            </p:cNvGrpSpPr>
            <p:nvPr/>
          </p:nvGrpSpPr>
          <p:grpSpPr bwMode="auto">
            <a:xfrm>
              <a:off x="1776" y="3288"/>
              <a:ext cx="1680" cy="656"/>
              <a:chOff x="0" y="0"/>
              <a:chExt cx="1680" cy="656"/>
            </a:xfrm>
          </p:grpSpPr>
          <p:sp>
            <p:nvSpPr>
              <p:cNvPr id="34824" name="AutoShape 8"/>
              <p:cNvSpPr>
                <a:spLocks/>
              </p:cNvSpPr>
              <p:nvPr/>
            </p:nvSpPr>
            <p:spPr bwMode="auto">
              <a:xfrm>
                <a:off x="0" y="256"/>
                <a:ext cx="1680"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Lisa Simpson</a:t>
                </a:r>
              </a:p>
            </p:txBody>
          </p:sp>
          <p:pic>
            <p:nvPicPr>
              <p:cNvPr id="34825" name="Picture 9"/>
              <p:cNvPicPr>
                <a:picLocks noChangeArrowheads="1"/>
              </p:cNvPicPr>
              <p:nvPr/>
            </p:nvPicPr>
            <p:blipFill>
              <a:blip r:embed="rId5"/>
              <a:srcRect/>
              <a:stretch>
                <a:fillRect/>
              </a:stretch>
            </p:blipFill>
            <p:spPr bwMode="auto">
              <a:xfrm>
                <a:off x="93" y="0"/>
                <a:ext cx="536" cy="656"/>
              </a:xfrm>
              <a:prstGeom prst="rect">
                <a:avLst/>
              </a:prstGeom>
              <a:noFill/>
              <a:ln w="12700" cap="flat">
                <a:noFill/>
                <a:miter lim="800000"/>
                <a:headEnd/>
                <a:tailEnd/>
              </a:ln>
            </p:spPr>
          </p:pic>
        </p:grpSp>
        <p:grpSp>
          <p:nvGrpSpPr>
            <p:cNvPr id="6" name="Group 13"/>
            <p:cNvGrpSpPr>
              <a:grpSpLocks/>
            </p:cNvGrpSpPr>
            <p:nvPr/>
          </p:nvGrpSpPr>
          <p:grpSpPr bwMode="auto">
            <a:xfrm>
              <a:off x="2944" y="1225"/>
              <a:ext cx="2024" cy="1407"/>
              <a:chOff x="0" y="0"/>
              <a:chExt cx="2024" cy="1406"/>
            </a:xfrm>
          </p:grpSpPr>
          <p:sp>
            <p:nvSpPr>
              <p:cNvPr id="34827" name="AutoShape 11"/>
              <p:cNvSpPr>
                <a:spLocks/>
              </p:cNvSpPr>
              <p:nvPr/>
            </p:nvSpPr>
            <p:spPr bwMode="auto">
              <a:xfrm>
                <a:off x="0" y="1006"/>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Marge Simpson</a:t>
                </a:r>
              </a:p>
            </p:txBody>
          </p:sp>
          <p:pic>
            <p:nvPicPr>
              <p:cNvPr id="34828" name="Picture 12"/>
              <p:cNvPicPr>
                <a:picLocks noChangeArrowheads="1"/>
              </p:cNvPicPr>
              <p:nvPr/>
            </p:nvPicPr>
            <p:blipFill>
              <a:blip r:embed="rId6"/>
              <a:srcRect/>
              <a:stretch>
                <a:fillRect/>
              </a:stretch>
            </p:blipFill>
            <p:spPr bwMode="auto">
              <a:xfrm>
                <a:off x="6" y="0"/>
                <a:ext cx="616" cy="1408"/>
              </a:xfrm>
              <a:prstGeom prst="rect">
                <a:avLst/>
              </a:prstGeom>
              <a:noFill/>
              <a:ln w="12700" cap="flat">
                <a:noFill/>
                <a:miter lim="800000"/>
                <a:headEnd/>
                <a:tailEnd/>
              </a:ln>
            </p:spPr>
          </p:pic>
        </p:grpSp>
        <p:grpSp>
          <p:nvGrpSpPr>
            <p:cNvPr id="7" name="Group 16"/>
            <p:cNvGrpSpPr>
              <a:grpSpLocks/>
            </p:cNvGrpSpPr>
            <p:nvPr/>
          </p:nvGrpSpPr>
          <p:grpSpPr bwMode="auto">
            <a:xfrm>
              <a:off x="0" y="2176"/>
              <a:ext cx="2024" cy="912"/>
              <a:chOff x="0" y="0"/>
              <a:chExt cx="2024" cy="911"/>
            </a:xfrm>
          </p:grpSpPr>
          <p:sp>
            <p:nvSpPr>
              <p:cNvPr id="34830" name="AutoShape 14"/>
              <p:cNvSpPr>
                <a:spLocks/>
              </p:cNvSpPr>
              <p:nvPr/>
            </p:nvSpPr>
            <p:spPr bwMode="auto">
              <a:xfrm>
                <a:off x="0" y="511"/>
                <a:ext cx="2024" cy="400"/>
              </a:xfrm>
              <a:prstGeom prst="roundRect">
                <a:avLst>
                  <a:gd name="adj" fmla="val 3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sz="1700" dirty="0">
                    <a:effectLst>
                      <a:outerShdw blurRad="38100" dist="38100" dir="2700000" algn="tl">
                        <a:srgbClr val="000000"/>
                      </a:outerShdw>
                    </a:effectLst>
                    <a:ea typeface="Gill Sans" charset="0"/>
                    <a:cs typeface="Gill Sans" charset="0"/>
                  </a:rPr>
                  <a:t>Springfield Elementary</a:t>
                </a:r>
              </a:p>
            </p:txBody>
          </p:sp>
          <p:pic>
            <p:nvPicPr>
              <p:cNvPr id="34831" name="Picture 15"/>
              <p:cNvPicPr>
                <a:picLocks noChangeArrowheads="1"/>
              </p:cNvPicPr>
              <p:nvPr/>
            </p:nvPicPr>
            <p:blipFill>
              <a:blip r:embed="rId7"/>
              <a:srcRect/>
              <a:stretch>
                <a:fillRect/>
              </a:stretch>
            </p:blipFill>
            <p:spPr bwMode="auto">
              <a:xfrm>
                <a:off x="471" y="0"/>
                <a:ext cx="1200" cy="608"/>
              </a:xfrm>
              <a:prstGeom prst="rect">
                <a:avLst/>
              </a:prstGeom>
              <a:noFill/>
              <a:ln w="12700" cap="flat">
                <a:noFill/>
                <a:miter lim="800000"/>
                <a:headEnd/>
                <a:tailEnd/>
              </a:ln>
            </p:spPr>
          </p:pic>
        </p:grpSp>
        <p:grpSp>
          <p:nvGrpSpPr>
            <p:cNvPr id="8" name="Group 19"/>
            <p:cNvGrpSpPr>
              <a:grpSpLocks/>
            </p:cNvGrpSpPr>
            <p:nvPr/>
          </p:nvGrpSpPr>
          <p:grpSpPr bwMode="auto">
            <a:xfrm>
              <a:off x="3048" y="0"/>
              <a:ext cx="1816" cy="568"/>
              <a:chOff x="0" y="0"/>
              <a:chExt cx="1816" cy="568"/>
            </a:xfrm>
          </p:grpSpPr>
          <p:sp>
            <p:nvSpPr>
              <p:cNvPr id="34833" name="AutoShape 17"/>
              <p:cNvSpPr>
                <a:spLocks/>
              </p:cNvSpPr>
              <p:nvPr/>
            </p:nvSpPr>
            <p:spPr bwMode="auto">
              <a:xfrm>
                <a:off x="0" y="168"/>
                <a:ext cx="1816" cy="400"/>
              </a:xfrm>
              <a:prstGeom prst="roundRect">
                <a:avLst>
                  <a:gd name="adj" fmla="val 3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Springfield</a:t>
                </a:r>
              </a:p>
            </p:txBody>
          </p:sp>
          <p:pic>
            <p:nvPicPr>
              <p:cNvPr id="34834" name="Picture 18"/>
              <p:cNvPicPr>
                <a:picLocks noChangeAspect="1" noChangeArrowheads="1"/>
              </p:cNvPicPr>
              <p:nvPr/>
            </p:nvPicPr>
            <p:blipFill>
              <a:blip r:embed="rId8"/>
              <a:srcRect/>
              <a:stretch>
                <a:fillRect/>
              </a:stretch>
            </p:blipFill>
            <p:spPr bwMode="auto">
              <a:xfrm>
                <a:off x="999" y="0"/>
                <a:ext cx="721" cy="568"/>
              </a:xfrm>
              <a:prstGeom prst="rect">
                <a:avLst/>
              </a:prstGeom>
              <a:noFill/>
              <a:ln w="12700" cap="flat">
                <a:noFill/>
                <a:miter lim="800000"/>
                <a:headEnd/>
                <a:tailEnd/>
              </a:ln>
            </p:spPr>
          </p:pic>
        </p:grpSp>
        <p:sp>
          <p:nvSpPr>
            <p:cNvPr id="34836" name="Rectangle 20"/>
            <p:cNvSpPr>
              <a:spLocks/>
            </p:cNvSpPr>
            <p:nvPr/>
          </p:nvSpPr>
          <p:spPr bwMode="auto">
            <a:xfrm>
              <a:off x="5654" y="1153"/>
              <a:ext cx="2029" cy="35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Copperplate" charset="0"/>
                  <a:ea typeface="Copperplate" charset="0"/>
                  <a:cs typeface="Copperplate" charset="0"/>
                  <a:sym typeface="Copperplate" charset="0"/>
                </a:rPr>
                <a:t>Bottomless Pete, Nature’s</a:t>
              </a:r>
            </a:p>
            <a:p>
              <a:r>
                <a:rPr lang="en-US" sz="1300" dirty="0">
                  <a:latin typeface="Copperplate" charset="0"/>
                  <a:ea typeface="Copperplate" charset="0"/>
                  <a:cs typeface="Copperplate" charset="0"/>
                  <a:sym typeface="Copperplate" charset="0"/>
                </a:rPr>
                <a:t>Cruelest Mistake</a:t>
              </a:r>
            </a:p>
          </p:txBody>
        </p:sp>
        <p:sp>
          <p:nvSpPr>
            <p:cNvPr id="34837" name="Line 21"/>
            <p:cNvSpPr>
              <a:spLocks noChangeShapeType="1"/>
            </p:cNvSpPr>
            <p:nvPr/>
          </p:nvSpPr>
          <p:spPr bwMode="auto">
            <a:xfrm>
              <a:off x="6672" y="1496"/>
              <a:ext cx="0" cy="7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38" name="Line 22"/>
            <p:cNvSpPr>
              <a:spLocks noChangeShapeType="1"/>
            </p:cNvSpPr>
            <p:nvPr/>
          </p:nvSpPr>
          <p:spPr bwMode="auto">
            <a:xfrm rot="10800000" flipH="1">
              <a:off x="2792" y="2638"/>
              <a:ext cx="1163"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39" name="Line 23"/>
            <p:cNvSpPr>
              <a:spLocks noChangeShapeType="1"/>
            </p:cNvSpPr>
            <p:nvPr/>
          </p:nvSpPr>
          <p:spPr bwMode="auto">
            <a:xfrm rot="10800000">
              <a:off x="3954" y="2638"/>
              <a:ext cx="1054"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40" name="Line 24"/>
            <p:cNvSpPr>
              <a:spLocks noChangeShapeType="1"/>
            </p:cNvSpPr>
            <p:nvPr/>
          </p:nvSpPr>
          <p:spPr bwMode="auto">
            <a:xfrm>
              <a:off x="1016" y="3088"/>
              <a:ext cx="760" cy="5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41" name="Line 25"/>
            <p:cNvSpPr>
              <a:spLocks noChangeShapeType="1"/>
            </p:cNvSpPr>
            <p:nvPr/>
          </p:nvSpPr>
          <p:spPr bwMode="auto">
            <a:xfrm>
              <a:off x="3960" y="592"/>
              <a:ext cx="0" cy="1649"/>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42" name="Line 26"/>
            <p:cNvSpPr>
              <a:spLocks noChangeShapeType="1"/>
            </p:cNvSpPr>
            <p:nvPr/>
          </p:nvSpPr>
          <p:spPr bwMode="auto">
            <a:xfrm flipH="1">
              <a:off x="4967" y="2450"/>
              <a:ext cx="689"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43" name="Rectangle 27"/>
            <p:cNvSpPr>
              <a:spLocks/>
            </p:cNvSpPr>
            <p:nvPr/>
          </p:nvSpPr>
          <p:spPr bwMode="auto">
            <a:xfrm>
              <a:off x="2940" y="2647"/>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4844" name="Rectangle 28"/>
            <p:cNvSpPr>
              <a:spLocks/>
            </p:cNvSpPr>
            <p:nvPr/>
          </p:nvSpPr>
          <p:spPr bwMode="auto">
            <a:xfrm>
              <a:off x="4196" y="2651"/>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4845" name="Rectangle 29"/>
            <p:cNvSpPr>
              <a:spLocks/>
            </p:cNvSpPr>
            <p:nvPr/>
          </p:nvSpPr>
          <p:spPr bwMode="auto">
            <a:xfrm>
              <a:off x="6715" y="2019"/>
              <a:ext cx="1149"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per:alternate_names</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4846" name="Rectangle 30"/>
            <p:cNvSpPr>
              <a:spLocks/>
            </p:cNvSpPr>
            <p:nvPr/>
          </p:nvSpPr>
          <p:spPr bwMode="auto">
            <a:xfrm>
              <a:off x="4002" y="2083"/>
              <a:ext cx="1287"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per:cities_of_residence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4847" name="Rectangle 31"/>
            <p:cNvSpPr>
              <a:spLocks/>
            </p:cNvSpPr>
            <p:nvPr/>
          </p:nvSpPr>
          <p:spPr bwMode="auto">
            <a:xfrm rot="2235916">
              <a:off x="4977" y="2651"/>
              <a:ext cx="621"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per:spouse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34848" name="Rectangle 32"/>
            <p:cNvSpPr>
              <a:spLocks/>
            </p:cNvSpPr>
            <p:nvPr/>
          </p:nvSpPr>
          <p:spPr bwMode="auto">
            <a:xfrm>
              <a:off x="527" y="3627"/>
              <a:ext cx="1218"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per:schools_attended</a:t>
              </a:r>
              <a:endParaRPr lang="en-US" sz="1000" dirty="0">
                <a:latin typeface="ヒラギノ丸ゴ Pro W4" charset="-128"/>
                <a:ea typeface="ヒラギノ丸ゴ Pro W4" charset="-128"/>
                <a:cs typeface="ヒラギノ丸ゴ Pro W4" charset="-128"/>
                <a:sym typeface="ヒラギノ丸ゴ Pro W4" charset="-128"/>
              </a:endParaRPr>
            </a:p>
          </p:txBody>
        </p:sp>
      </p:grpSp>
      <p:sp>
        <p:nvSpPr>
          <p:cNvPr id="34850" name="AutoShape 34"/>
          <p:cNvSpPr>
            <a:spLocks/>
          </p:cNvSpPr>
          <p:nvPr/>
        </p:nvSpPr>
        <p:spPr bwMode="auto">
          <a:xfrm>
            <a:off x="812602" y="544711"/>
            <a:ext cx="2223492" cy="3134320"/>
          </a:xfrm>
          <a:prstGeom prst="roundRect">
            <a:avLst>
              <a:gd name="adj" fmla="val 6023"/>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16082" tIns="116082" rIns="116082" bIns="116082"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When </a:t>
            </a:r>
            <a:r>
              <a:rPr lang="en-US" sz="1700" dirty="0">
                <a:solidFill>
                  <a:srgbClr val="66B132"/>
                </a:solidFill>
                <a:effectLst>
                  <a:outerShdw blurRad="38100" dist="38100" dir="2700000" algn="tl">
                    <a:srgbClr val="000000"/>
                  </a:outerShdw>
                </a:effectLst>
                <a:ea typeface="Gill Sans" charset="0"/>
                <a:cs typeface="Gill Sans" charset="0"/>
              </a:rPr>
              <a:t>Lisa's</a:t>
            </a:r>
            <a:r>
              <a:rPr lang="en-US" sz="1700" dirty="0">
                <a:effectLst>
                  <a:outerShdw blurRad="38100" dist="38100" dir="2700000" algn="tl">
                    <a:srgbClr val="000000"/>
                  </a:outerShdw>
                </a:effectLst>
                <a:ea typeface="Gill Sans" charset="0"/>
                <a:cs typeface="Gill Sans" charset="0"/>
              </a:rPr>
              <a:t> mother </a:t>
            </a:r>
            <a:r>
              <a:rPr lang="en-US" sz="1700" dirty="0">
                <a:solidFill>
                  <a:srgbClr val="66B132"/>
                </a:solidFill>
                <a:effectLst>
                  <a:outerShdw blurRad="38100" dist="38100" dir="2700000" algn="tl">
                    <a:srgbClr val="000000"/>
                  </a:outerShdw>
                </a:effectLst>
                <a:ea typeface="Gill Sans" charset="0"/>
                <a:cs typeface="Gill Sans" charset="0"/>
              </a:rPr>
              <a:t>Marge Simpson</a:t>
            </a:r>
            <a:r>
              <a:rPr lang="en-US" sz="1700" dirty="0">
                <a:effectLst>
                  <a:outerShdw blurRad="38100" dist="38100" dir="2700000" algn="tl">
                    <a:srgbClr val="000000"/>
                  </a:outerShdw>
                </a:effectLst>
                <a:ea typeface="Gill Sans" charset="0"/>
                <a:cs typeface="Gill Sans" charset="0"/>
              </a:rPr>
              <a:t> went to a weekend getaway at Rancho </a:t>
            </a:r>
            <a:r>
              <a:rPr lang="en-US" sz="1700" dirty="0" err="1">
                <a:effectLst>
                  <a:outerShdw blurRad="38100" dist="38100" dir="2700000" algn="tl">
                    <a:srgbClr val="000000"/>
                  </a:outerShdw>
                </a:effectLst>
                <a:ea typeface="Gill Sans" charset="0"/>
                <a:cs typeface="Gill Sans" charset="0"/>
              </a:rPr>
              <a:t>Relaxo</a:t>
            </a:r>
            <a:r>
              <a:rPr lang="en-US" sz="1700" dirty="0">
                <a:effectLst>
                  <a:outerShdw blurRad="38100" dist="38100" dir="2700000" algn="tl">
                    <a:srgbClr val="000000"/>
                  </a:outerShdw>
                </a:effectLst>
                <a:ea typeface="Gill Sans" charset="0"/>
                <a:cs typeface="Gill Sans" charset="0"/>
              </a:rPr>
              <a:t>, the movie The Happy Little Elves Meet Fuzzy </a:t>
            </a:r>
            <a:r>
              <a:rPr lang="en-US" sz="1700" dirty="0" err="1">
                <a:effectLst>
                  <a:outerShdw blurRad="38100" dist="38100" dir="2700000" algn="tl">
                    <a:srgbClr val="000000"/>
                  </a:outerShdw>
                </a:effectLst>
                <a:ea typeface="Gill Sans" charset="0"/>
                <a:cs typeface="Gill Sans" charset="0"/>
              </a:rPr>
              <a:t>Snuggleduck</a:t>
            </a:r>
            <a:r>
              <a:rPr lang="en-US" sz="1700" dirty="0">
                <a:effectLst>
                  <a:outerShdw blurRad="38100" dist="38100" dir="2700000" algn="tl">
                    <a:srgbClr val="000000"/>
                  </a:outerShdw>
                </a:effectLst>
                <a:ea typeface="Gill Sans" charset="0"/>
                <a:cs typeface="Gill Sans" charset="0"/>
              </a:rPr>
              <a:t> was one of the R-rated </a:t>
            </a:r>
            <a:r>
              <a:rPr lang="en-US" sz="1700" dirty="0" err="1">
                <a:effectLst>
                  <a:outerShdw blurRad="38100" dist="38100" dir="2700000" algn="tl">
                    <a:srgbClr val="000000"/>
                  </a:outerShdw>
                </a:effectLst>
                <a:ea typeface="Gill Sans" charset="0"/>
                <a:cs typeface="Gill Sans" charset="0"/>
              </a:rPr>
              <a:t>european</a:t>
            </a:r>
            <a:r>
              <a:rPr lang="en-US" sz="1700" dirty="0">
                <a:effectLst>
                  <a:outerShdw blurRad="38100" dist="38100" dir="2700000" algn="tl">
                    <a:srgbClr val="000000"/>
                  </a:outerShdw>
                </a:effectLst>
                <a:ea typeface="Gill Sans" charset="0"/>
                <a:cs typeface="Gill Sans" charset="0"/>
              </a:rPr>
              <a:t> adult movies available on their cable channels.</a:t>
            </a:r>
          </a:p>
        </p:txBody>
      </p:sp>
      <p:sp>
        <p:nvSpPr>
          <p:cNvPr id="34851" name="AutoShape 35"/>
          <p:cNvSpPr>
            <a:spLocks/>
          </p:cNvSpPr>
          <p:nvPr/>
        </p:nvSpPr>
        <p:spPr bwMode="auto">
          <a:xfrm>
            <a:off x="6161484" y="294680"/>
            <a:ext cx="2214563" cy="2705695"/>
          </a:xfrm>
          <a:prstGeom prst="roundRect">
            <a:avLst>
              <a:gd name="adj" fmla="val 6023"/>
            </a:avLst>
          </a:prstGeom>
          <a:solidFill>
            <a:schemeClr val="accent1"/>
          </a:solidFill>
          <a:ln w="12700" cap="flat">
            <a:noFill/>
            <a:miter lim="800000"/>
            <a:headEnd type="none" w="med" len="med"/>
            <a:tailEnd type="none" w="med" len="med"/>
          </a:ln>
          <a:effectLst>
            <a:outerShdw blurRad="76200" algn="ctr" rotWithShape="0">
              <a:schemeClr val="bg2">
                <a:alpha val="79999"/>
              </a:schemeClr>
            </a:outerShdw>
          </a:effectLst>
        </p:spPr>
        <p:txBody>
          <a:bodyPr lIns="116082" tIns="116082" rIns="116082" bIns="116082"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After two years in the academic quagmire of </a:t>
            </a:r>
            <a:r>
              <a:rPr lang="en-US" sz="1700" dirty="0">
                <a:solidFill>
                  <a:srgbClr val="66B132"/>
                </a:solidFill>
                <a:effectLst>
                  <a:outerShdw blurRad="38100" dist="38100" dir="2700000" algn="tl">
                    <a:srgbClr val="000000"/>
                  </a:outerShdw>
                </a:effectLst>
                <a:ea typeface="Gill Sans" charset="0"/>
                <a:cs typeface="Gill Sans" charset="0"/>
              </a:rPr>
              <a:t>Springfield Elementary</a:t>
            </a:r>
            <a:r>
              <a:rPr lang="en-US" sz="1700" dirty="0">
                <a:effectLst>
                  <a:outerShdw blurRad="38100" dist="38100" dir="2700000" algn="tl">
                    <a:srgbClr val="000000"/>
                  </a:outerShdw>
                </a:effectLst>
                <a:ea typeface="Gill Sans" charset="0"/>
                <a:cs typeface="Gill Sans" charset="0"/>
              </a:rPr>
              <a:t>, </a:t>
            </a:r>
            <a:r>
              <a:rPr lang="en-US" sz="1700" dirty="0">
                <a:solidFill>
                  <a:srgbClr val="66B132"/>
                </a:solidFill>
                <a:effectLst>
                  <a:outerShdw blurRad="38100" dist="38100" dir="2700000" algn="tl">
                    <a:srgbClr val="000000"/>
                  </a:outerShdw>
                </a:effectLst>
                <a:ea typeface="Gill Sans" charset="0"/>
                <a:cs typeface="Gill Sans" charset="0"/>
              </a:rPr>
              <a:t>Lisa</a:t>
            </a:r>
            <a:r>
              <a:rPr lang="en-US" sz="1700" dirty="0">
                <a:effectLst>
                  <a:outerShdw blurRad="38100" dist="38100" dir="2700000" algn="tl">
                    <a:srgbClr val="000000"/>
                  </a:outerShdw>
                </a:effectLst>
                <a:ea typeface="Gill Sans" charset="0"/>
                <a:cs typeface="Gill Sans" charset="0"/>
              </a:rPr>
              <a:t> finally has a teacher that she connects with. But she soon learns that the problem with being middle-class is that</a:t>
            </a:r>
          </a:p>
        </p:txBody>
      </p:sp>
      <p:sp>
        <p:nvSpPr>
          <p:cNvPr id="34852" name="Line 36"/>
          <p:cNvSpPr>
            <a:spLocks noChangeShapeType="1"/>
          </p:cNvSpPr>
          <p:nvPr/>
        </p:nvSpPr>
        <p:spPr bwMode="auto">
          <a:xfrm rot="10800000">
            <a:off x="1758033" y="996777"/>
            <a:ext cx="822647" cy="4407917"/>
          </a:xfrm>
          <a:prstGeom prst="line">
            <a:avLst/>
          </a:prstGeom>
          <a:noFill/>
          <a:ln w="25400" cap="flat">
            <a:solidFill>
              <a:srgbClr val="66B132"/>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53" name="Line 37"/>
          <p:cNvSpPr>
            <a:spLocks noChangeShapeType="1"/>
          </p:cNvSpPr>
          <p:nvPr/>
        </p:nvSpPr>
        <p:spPr bwMode="auto">
          <a:xfrm rot="10800000">
            <a:off x="2249166" y="1226716"/>
            <a:ext cx="1305967" cy="1913186"/>
          </a:xfrm>
          <a:prstGeom prst="line">
            <a:avLst/>
          </a:prstGeom>
          <a:noFill/>
          <a:ln w="25400" cap="flat">
            <a:solidFill>
              <a:srgbClr val="66B132"/>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54" name="Line 38"/>
          <p:cNvSpPr>
            <a:spLocks noChangeShapeType="1"/>
          </p:cNvSpPr>
          <p:nvPr/>
        </p:nvSpPr>
        <p:spPr bwMode="auto">
          <a:xfrm rot="10800000" flipH="1">
            <a:off x="2962424" y="1435447"/>
            <a:ext cx="4320853" cy="4186908"/>
          </a:xfrm>
          <a:prstGeom prst="line">
            <a:avLst/>
          </a:prstGeom>
          <a:noFill/>
          <a:ln w="25400" cap="flat">
            <a:solidFill>
              <a:srgbClr val="66B132"/>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55" name="Line 39"/>
          <p:cNvSpPr>
            <a:spLocks noChangeShapeType="1"/>
          </p:cNvSpPr>
          <p:nvPr/>
        </p:nvSpPr>
        <p:spPr bwMode="auto">
          <a:xfrm rot="10800000" flipH="1">
            <a:off x="2042666" y="1367359"/>
            <a:ext cx="4200302" cy="3527227"/>
          </a:xfrm>
          <a:prstGeom prst="line">
            <a:avLst/>
          </a:prstGeom>
          <a:noFill/>
          <a:ln w="25400" cap="flat">
            <a:solidFill>
              <a:srgbClr val="66B132"/>
            </a:solidFill>
            <a:prstDash val="solid"/>
            <a:miter lim="800000"/>
            <a:headEnd type="stealth" w="med" len="med"/>
            <a:tailEnd type="none" w="med" len="med"/>
          </a:ln>
        </p:spPr>
        <p:txBody>
          <a:bodyPr lIns="0" tIns="0" rIns="0" bIns="0">
            <a:prstTxWarp prst="textNoShape">
              <a:avLst/>
            </a:prstTxWarp>
          </a:bodyPr>
          <a:lstStyle/>
          <a:p>
            <a:endParaRPr lang="en-US"/>
          </a:p>
        </p:txBody>
      </p:sp>
      <p:grpSp>
        <p:nvGrpSpPr>
          <p:cNvPr id="9" name="Group 42"/>
          <p:cNvGrpSpPr>
            <a:grpSpLocks/>
          </p:cNvGrpSpPr>
          <p:nvPr/>
        </p:nvGrpSpPr>
        <p:grpSpPr bwMode="auto">
          <a:xfrm>
            <a:off x="1274713" y="4769570"/>
            <a:ext cx="3276079" cy="1090538"/>
            <a:chOff x="0" y="0"/>
            <a:chExt cx="2934" cy="977"/>
          </a:xfrm>
        </p:grpSpPr>
        <p:sp>
          <p:nvSpPr>
            <p:cNvPr id="34856" name="Line 40"/>
            <p:cNvSpPr>
              <a:spLocks noChangeShapeType="1"/>
            </p:cNvSpPr>
            <p:nvPr/>
          </p:nvSpPr>
          <p:spPr bwMode="auto">
            <a:xfrm rot="10800000" flipH="1">
              <a:off x="1779" y="0"/>
              <a:ext cx="1155" cy="885"/>
            </a:xfrm>
            <a:prstGeom prst="line">
              <a:avLst/>
            </a:prstGeom>
            <a:noFill/>
            <a:ln w="101600" cap="flat">
              <a:solidFill>
                <a:srgbClr val="A8184B"/>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34857" name="Line 41"/>
            <p:cNvSpPr>
              <a:spLocks noChangeShapeType="1"/>
            </p:cNvSpPr>
            <p:nvPr/>
          </p:nvSpPr>
          <p:spPr bwMode="auto">
            <a:xfrm>
              <a:off x="0" y="430"/>
              <a:ext cx="792" cy="547"/>
            </a:xfrm>
            <a:prstGeom prst="line">
              <a:avLst/>
            </a:prstGeom>
            <a:noFill/>
            <a:ln w="101600" cap="flat">
              <a:solidFill>
                <a:srgbClr val="A8184B"/>
              </a:solidFill>
              <a:prstDash val="solid"/>
              <a:miter lim="800000"/>
              <a:headEnd type="stealth" w="med" len="med"/>
              <a:tailEnd type="none" w="med" len="med"/>
            </a:ln>
          </p:spPr>
          <p:txBody>
            <a:bodyPr lIns="0" tIns="0" rIns="0" bIns="0">
              <a:prstTxWarp prst="textNoShape">
                <a:avLst/>
              </a:prstTxWarp>
            </a:bodyPr>
            <a:lstStyle/>
            <a:p>
              <a:endParaRPr lang="en-US"/>
            </a:p>
          </p:txBody>
        </p:sp>
      </p:grpSp>
      <p:sp>
        <p:nvSpPr>
          <p:cNvPr id="34859" name="Line 43"/>
          <p:cNvSpPr>
            <a:spLocks noChangeShapeType="1"/>
          </p:cNvSpPr>
          <p:nvPr/>
        </p:nvSpPr>
        <p:spPr bwMode="auto">
          <a:xfrm rot="10800000">
            <a:off x="2270373" y="1243459"/>
            <a:ext cx="1362894" cy="1962299"/>
          </a:xfrm>
          <a:prstGeom prst="line">
            <a:avLst/>
          </a:prstGeom>
          <a:noFill/>
          <a:ln w="101600" cap="flat">
            <a:solidFill>
              <a:srgbClr val="A8184B"/>
            </a:solidFill>
            <a:prstDash val="solid"/>
            <a:miter lim="800000"/>
            <a:headEnd type="stealth" w="med" len="med"/>
            <a:tailEnd type="none" w="med" len="med"/>
          </a:ln>
        </p:spPr>
        <p:txBody>
          <a:bodyPr lIns="0" tIns="0" rIns="0" bIns="0">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859"/>
                                        </p:tgtEl>
                                        <p:attrNameLst>
                                          <p:attrName>style.visibility</p:attrName>
                                        </p:attrNameLst>
                                      </p:cBhvr>
                                      <p:to>
                                        <p:strVal val="visible"/>
                                      </p:to>
                                    </p:set>
                                    <p:animEffect transition="in" filter="wipe(left)">
                                      <p:cBhvr>
                                        <p:cTn id="7" dur="500"/>
                                        <p:tgtEl>
                                          <p:spTgt spid="3485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57200" y="548640"/>
            <a:ext cx="8229600" cy="1067277"/>
          </a:xfrm>
        </p:spPr>
        <p:txBody>
          <a:bodyPr/>
          <a:lstStyle/>
          <a:p>
            <a:pPr eaLnBrk="1" hangingPunct="1"/>
            <a:r>
              <a:rPr lang="en-US" altLang="en-US" sz="2880" dirty="0" smtClean="0"/>
              <a:t>2012-2016 </a:t>
            </a:r>
            <a:r>
              <a:rPr lang="en-US" altLang="en-US" sz="2880" dirty="0"/>
              <a:t>Cold Start </a:t>
            </a:r>
            <a:r>
              <a:rPr lang="en-US" altLang="en-US" sz="2880" dirty="0" smtClean="0"/>
              <a:t>KB Construction Task </a:t>
            </a:r>
            <a:endParaRPr lang="en-US" altLang="en-US" sz="2880" dirty="0"/>
          </a:p>
        </p:txBody>
      </p:sp>
      <p:sp>
        <p:nvSpPr>
          <p:cNvPr id="50178" name="Rectangle 2"/>
          <p:cNvSpPr>
            <a:spLocks noGrp="1" noChangeArrowheads="1"/>
          </p:cNvSpPr>
          <p:nvPr>
            <p:ph idx="1"/>
          </p:nvPr>
        </p:nvSpPr>
        <p:spPr>
          <a:xfrm>
            <a:off x="457200" y="1645920"/>
            <a:ext cx="8229600" cy="4324827"/>
          </a:xfrm>
        </p:spPr>
        <p:txBody>
          <a:bodyPr>
            <a:normAutofit fontScale="92500" lnSpcReduction="10000"/>
          </a:bodyPr>
          <a:lstStyle/>
          <a:p>
            <a:pPr eaLnBrk="1" hangingPunct="1"/>
            <a:r>
              <a:rPr lang="en-US" altLang="en-US" sz="1980" dirty="0">
                <a:solidFill>
                  <a:srgbClr val="000000"/>
                </a:solidFill>
              </a:rPr>
              <a:t>Goal: Build a KB from scratch, containing all attributes about all entities as found in a corpus</a:t>
            </a:r>
          </a:p>
          <a:p>
            <a:pPr lvl="1" eaLnBrk="1" hangingPunct="1"/>
            <a:r>
              <a:rPr lang="en-US" altLang="en-US" sz="1980" dirty="0">
                <a:solidFill>
                  <a:srgbClr val="000000"/>
                </a:solidFill>
              </a:rPr>
              <a:t>ED(L) system component identifies KB entities and all their NAM/NOM mentions</a:t>
            </a:r>
          </a:p>
          <a:p>
            <a:pPr lvl="1" eaLnBrk="1" hangingPunct="1"/>
            <a:r>
              <a:rPr lang="en-US" altLang="en-US" sz="1980" dirty="0">
                <a:solidFill>
                  <a:srgbClr val="000000"/>
                </a:solidFill>
              </a:rPr>
              <a:t>Slot Filling system component identifies entity attributes (fills in “slots” for the entity)</a:t>
            </a:r>
          </a:p>
          <a:p>
            <a:pPr eaLnBrk="1" hangingPunct="1"/>
            <a:r>
              <a:rPr lang="en-US" altLang="en-US" sz="1980" dirty="0">
                <a:solidFill>
                  <a:srgbClr val="000000"/>
                </a:solidFill>
              </a:rPr>
              <a:t>Inventory of 41+ slots for PER, ORG, GPE</a:t>
            </a:r>
          </a:p>
          <a:p>
            <a:pPr lvl="1" eaLnBrk="1" hangingPunct="1"/>
            <a:r>
              <a:rPr lang="en-US" altLang="en-US" sz="1980" dirty="0">
                <a:solidFill>
                  <a:srgbClr val="000000"/>
                </a:solidFill>
              </a:rPr>
              <a:t>Filler must be an entity (PER, ORG, GPE), value/date, or (rarely) a string (</a:t>
            </a:r>
            <a:r>
              <a:rPr lang="en-US" altLang="en-US" sz="1980" dirty="0" err="1">
                <a:solidFill>
                  <a:srgbClr val="000000"/>
                </a:solidFill>
              </a:rPr>
              <a:t>per:cause_of_death</a:t>
            </a:r>
            <a:r>
              <a:rPr lang="en-US" altLang="en-US" sz="1980" dirty="0">
                <a:solidFill>
                  <a:srgbClr val="000000"/>
                </a:solidFill>
              </a:rPr>
              <a:t>)</a:t>
            </a:r>
          </a:p>
          <a:p>
            <a:pPr lvl="1" eaLnBrk="1" hangingPunct="1"/>
            <a:r>
              <a:rPr lang="en-US" altLang="en-US" sz="1980" dirty="0">
                <a:solidFill>
                  <a:srgbClr val="000000"/>
                </a:solidFill>
              </a:rPr>
              <a:t>Filler entity must be represented by a name or nominal mention</a:t>
            </a:r>
          </a:p>
          <a:p>
            <a:pPr eaLnBrk="1" hangingPunct="1"/>
            <a:r>
              <a:rPr lang="en-US" altLang="en-US" sz="1980" dirty="0">
                <a:solidFill>
                  <a:srgbClr val="000000"/>
                </a:solidFill>
              </a:rPr>
              <a:t>Post-submission slot filling evaluation queries traverse KB starting from a single entity mention (entry point into the KB):</a:t>
            </a:r>
          </a:p>
          <a:p>
            <a:pPr lvl="1" eaLnBrk="1" hangingPunct="1"/>
            <a:r>
              <a:rPr lang="en-US" altLang="en-US" sz="1980" dirty="0">
                <a:solidFill>
                  <a:srgbClr val="000000"/>
                </a:solidFill>
              </a:rPr>
              <a:t>Hop-0: “Find all children of </a:t>
            </a:r>
            <a:r>
              <a:rPr lang="en-US" altLang="en-US" sz="1980" dirty="0" smtClean="0">
                <a:solidFill>
                  <a:srgbClr val="000000"/>
                </a:solidFill>
              </a:rPr>
              <a:t>Marge Simpson”</a:t>
            </a:r>
            <a:endParaRPr lang="en-US" altLang="en-US" sz="1980" dirty="0">
              <a:solidFill>
                <a:srgbClr val="000000"/>
              </a:solidFill>
            </a:endParaRPr>
          </a:p>
          <a:p>
            <a:pPr lvl="1" eaLnBrk="1" hangingPunct="1"/>
            <a:r>
              <a:rPr lang="en-US" altLang="en-US" sz="1980" dirty="0">
                <a:solidFill>
                  <a:srgbClr val="000000"/>
                </a:solidFill>
              </a:rPr>
              <a:t>Hop-1: “Find </a:t>
            </a:r>
            <a:r>
              <a:rPr lang="en-US" altLang="en-US" sz="1980" dirty="0" smtClean="0">
                <a:solidFill>
                  <a:srgbClr val="000000"/>
                </a:solidFill>
              </a:rPr>
              <a:t>schools </a:t>
            </a:r>
            <a:r>
              <a:rPr lang="en-US" altLang="en-US" sz="1980" dirty="0" err="1" smtClean="0">
                <a:solidFill>
                  <a:srgbClr val="000000"/>
                </a:solidFill>
              </a:rPr>
              <a:t>attened</a:t>
            </a:r>
            <a:r>
              <a:rPr lang="en-US" altLang="en-US" sz="1980" dirty="0" smtClean="0">
                <a:solidFill>
                  <a:srgbClr val="000000"/>
                </a:solidFill>
              </a:rPr>
              <a:t> by each </a:t>
            </a:r>
            <a:r>
              <a:rPr lang="en-US" altLang="en-US" sz="1980" dirty="0">
                <a:solidFill>
                  <a:srgbClr val="000000"/>
                </a:solidFill>
              </a:rPr>
              <a:t>child of </a:t>
            </a:r>
            <a:r>
              <a:rPr lang="en-US" altLang="en-US" sz="1980" dirty="0" smtClean="0">
                <a:solidFill>
                  <a:srgbClr val="000000"/>
                </a:solidFill>
              </a:rPr>
              <a:t>Marge Simpson”</a:t>
            </a:r>
            <a:endParaRPr lang="en-US" altLang="en-US" sz="1980" dirty="0">
              <a:solidFill>
                <a:srgbClr val="000000"/>
              </a:solidFill>
            </a:endParaRPr>
          </a:p>
          <a:p>
            <a:pPr lvl="2" eaLnBrk="1" hangingPunct="1"/>
            <a:endParaRPr lang="en-US" altLang="en-US" sz="1980" dirty="0">
              <a:solidFill>
                <a:srgbClr val="000000"/>
              </a:solidFill>
            </a:endParaRPr>
          </a:p>
        </p:txBody>
      </p:sp>
    </p:spTree>
    <p:extLst>
      <p:ext uri="{BB962C8B-B14F-4D97-AF65-F5344CB8AC3E}">
        <p14:creationId xmlns:p14="http://schemas.microsoft.com/office/powerpoint/2010/main" val="192183776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457200" y="548640"/>
            <a:ext cx="8229600" cy="1067277"/>
          </a:xfrm>
        </p:spPr>
        <p:txBody>
          <a:bodyPr/>
          <a:lstStyle/>
          <a:p>
            <a:pPr eaLnBrk="1" hangingPunct="1"/>
            <a:r>
              <a:rPr lang="en-US" altLang="en-US" sz="2880" dirty="0"/>
              <a:t>Cold Start </a:t>
            </a:r>
            <a:r>
              <a:rPr lang="en-US" altLang="en-US" sz="2880" dirty="0" smtClean="0"/>
              <a:t>KB/SF/EDL </a:t>
            </a:r>
            <a:r>
              <a:rPr lang="en-US" altLang="en-US" sz="2880" dirty="0"/>
              <a:t>Task Variants and Evaluation</a:t>
            </a:r>
          </a:p>
        </p:txBody>
      </p:sp>
      <p:sp>
        <p:nvSpPr>
          <p:cNvPr id="50178" name="Rectangle 2"/>
          <p:cNvSpPr>
            <a:spLocks noGrp="1" noChangeArrowheads="1"/>
          </p:cNvSpPr>
          <p:nvPr>
            <p:ph idx="1"/>
          </p:nvPr>
        </p:nvSpPr>
        <p:spPr>
          <a:xfrm>
            <a:off x="457200" y="1645920"/>
            <a:ext cx="8298180" cy="4663440"/>
          </a:xfrm>
        </p:spPr>
        <p:txBody>
          <a:bodyPr>
            <a:noAutofit/>
          </a:bodyPr>
          <a:lstStyle/>
          <a:p>
            <a:pPr eaLnBrk="1" hangingPunct="1">
              <a:buClrTx/>
              <a:defRPr/>
            </a:pPr>
            <a:r>
              <a:rPr lang="en-US" altLang="en-US" sz="2000" dirty="0">
                <a:solidFill>
                  <a:srgbClr val="000000"/>
                </a:solidFill>
              </a:rPr>
              <a:t>Task Variants:</a:t>
            </a:r>
          </a:p>
          <a:p>
            <a:pPr lvl="1" eaLnBrk="1" hangingPunct="1">
              <a:buClrTx/>
              <a:defRPr/>
            </a:pPr>
            <a:r>
              <a:rPr lang="en-US" altLang="en-US" dirty="0">
                <a:solidFill>
                  <a:srgbClr val="000000"/>
                </a:solidFill>
              </a:rPr>
              <a:t>Full KB Construction  (CS-KB): Ground </a:t>
            </a:r>
            <a:r>
              <a:rPr lang="en-US" altLang="en-US" b="1" i="1" dirty="0">
                <a:solidFill>
                  <a:srgbClr val="000000"/>
                </a:solidFill>
              </a:rPr>
              <a:t>all</a:t>
            </a:r>
            <a:r>
              <a:rPr lang="en-US" altLang="en-US" dirty="0">
                <a:solidFill>
                  <a:srgbClr val="000000"/>
                </a:solidFill>
              </a:rPr>
              <a:t> named or nominal entity mentions in docs to newly constructed KB nodes (ED,  clustering); extract </a:t>
            </a:r>
            <a:r>
              <a:rPr lang="en-US" altLang="en-US" b="1" i="1" dirty="0">
                <a:solidFill>
                  <a:srgbClr val="000000"/>
                </a:solidFill>
              </a:rPr>
              <a:t>all</a:t>
            </a:r>
            <a:r>
              <a:rPr lang="en-US" altLang="en-US" dirty="0">
                <a:solidFill>
                  <a:srgbClr val="000000"/>
                </a:solidFill>
              </a:rPr>
              <a:t> attested attributes about </a:t>
            </a:r>
            <a:r>
              <a:rPr lang="en-US" altLang="en-US" b="1" i="1" dirty="0">
                <a:solidFill>
                  <a:srgbClr val="000000"/>
                </a:solidFill>
              </a:rPr>
              <a:t>all</a:t>
            </a:r>
            <a:r>
              <a:rPr lang="en-US" altLang="en-US" dirty="0">
                <a:solidFill>
                  <a:srgbClr val="000000"/>
                </a:solidFill>
              </a:rPr>
              <a:t> entities</a:t>
            </a:r>
          </a:p>
          <a:p>
            <a:pPr lvl="1" eaLnBrk="1" hangingPunct="1">
              <a:buClrTx/>
              <a:defRPr/>
            </a:pPr>
            <a:r>
              <a:rPr lang="en-US" altLang="en-US" dirty="0">
                <a:solidFill>
                  <a:srgbClr val="000000"/>
                </a:solidFill>
              </a:rPr>
              <a:t>SF (CS-SF): Given a query, extract specified attributes (fill in specified slots) for the query entities.</a:t>
            </a:r>
          </a:p>
          <a:p>
            <a:pPr eaLnBrk="1" hangingPunct="1">
              <a:buClrTx/>
              <a:defRPr/>
            </a:pPr>
            <a:r>
              <a:rPr lang="en-US" altLang="en-US" sz="2000" dirty="0" smtClean="0">
                <a:solidFill>
                  <a:srgbClr val="000000"/>
                </a:solidFill>
              </a:rPr>
              <a:t>Slot Filling </a:t>
            </a:r>
            <a:r>
              <a:rPr lang="en-US" altLang="en-US" sz="2000" dirty="0">
                <a:solidFill>
                  <a:srgbClr val="000000"/>
                </a:solidFill>
              </a:rPr>
              <a:t>E</a:t>
            </a:r>
            <a:r>
              <a:rPr lang="en-US" altLang="en-US" sz="2000" dirty="0" smtClean="0">
                <a:solidFill>
                  <a:srgbClr val="000000"/>
                </a:solidFill>
              </a:rPr>
              <a:t>valuation (primary for CS-KB):</a:t>
            </a:r>
            <a:endParaRPr lang="en-US" altLang="en-US" sz="2000" dirty="0">
              <a:solidFill>
                <a:srgbClr val="000000"/>
              </a:solidFill>
            </a:endParaRPr>
          </a:p>
          <a:p>
            <a:pPr marL="611538" lvl="2" indent="-255747">
              <a:buClrTx/>
              <a:buFont typeface="Georgia" charset="0"/>
              <a:buChar char="•"/>
              <a:defRPr/>
            </a:pPr>
            <a:r>
              <a:rPr lang="en-US" altLang="en-US" sz="2000" dirty="0" smtClean="0">
                <a:solidFill>
                  <a:srgbClr val="000000"/>
                </a:solidFill>
              </a:rPr>
              <a:t>P/R/F1 </a:t>
            </a:r>
            <a:r>
              <a:rPr lang="en-US" altLang="en-US" sz="2000" dirty="0">
                <a:solidFill>
                  <a:srgbClr val="000000"/>
                </a:solidFill>
              </a:rPr>
              <a:t>over slot </a:t>
            </a:r>
            <a:r>
              <a:rPr lang="en-US" altLang="en-US" sz="2000" dirty="0" smtClean="0">
                <a:solidFill>
                  <a:srgbClr val="000000"/>
                </a:solidFill>
              </a:rPr>
              <a:t>fillers, as in standalone SF task evaluation</a:t>
            </a:r>
            <a:endParaRPr lang="en-US" altLang="en-US" sz="2000" dirty="0">
              <a:solidFill>
                <a:srgbClr val="000000"/>
              </a:solidFill>
            </a:endParaRPr>
          </a:p>
          <a:p>
            <a:pPr marL="885826" lvl="3" indent="-255747">
              <a:buClrTx/>
              <a:buFont typeface="Georgia" charset="0"/>
              <a:buChar char="•"/>
              <a:defRPr/>
            </a:pPr>
            <a:r>
              <a:rPr lang="en-US" altLang="en-US" sz="2000" dirty="0" smtClean="0">
                <a:solidFill>
                  <a:srgbClr val="000000"/>
                </a:solidFill>
              </a:rPr>
              <a:t>Report P/R/F1 over fillers for hop0, for hop1, and for all hop1 and hop1</a:t>
            </a:r>
            <a:endParaRPr lang="en-US" altLang="en-US" sz="2000" dirty="0">
              <a:solidFill>
                <a:srgbClr val="000000"/>
              </a:solidFill>
            </a:endParaRPr>
          </a:p>
          <a:p>
            <a:pPr marL="364332" lvl="1" indent="-255747">
              <a:buClrTx/>
              <a:buFont typeface="Georgia" charset="0"/>
              <a:buChar char="•"/>
              <a:defRPr/>
            </a:pPr>
            <a:r>
              <a:rPr lang="en-US" altLang="en-US" dirty="0" smtClean="0">
                <a:solidFill>
                  <a:srgbClr val="000000"/>
                </a:solidFill>
              </a:rPr>
              <a:t>Entity </a:t>
            </a:r>
            <a:r>
              <a:rPr lang="en-US" altLang="en-US" dirty="0">
                <a:solidFill>
                  <a:srgbClr val="000000"/>
                </a:solidFill>
              </a:rPr>
              <a:t>Discovery </a:t>
            </a:r>
            <a:r>
              <a:rPr lang="en-US" altLang="en-US" dirty="0" smtClean="0">
                <a:solidFill>
                  <a:srgbClr val="000000"/>
                </a:solidFill>
              </a:rPr>
              <a:t>Evaluation:</a:t>
            </a:r>
            <a:endParaRPr lang="en-US" altLang="en-US" dirty="0">
              <a:solidFill>
                <a:srgbClr val="000000"/>
              </a:solidFill>
            </a:endParaRPr>
          </a:p>
          <a:p>
            <a:pPr lvl="1" eaLnBrk="1" hangingPunct="1">
              <a:buClrTx/>
              <a:defRPr/>
            </a:pPr>
            <a:r>
              <a:rPr lang="en-US" altLang="en-US" dirty="0">
                <a:solidFill>
                  <a:srgbClr val="000000"/>
                </a:solidFill>
              </a:rPr>
              <a:t>Same as for </a:t>
            </a:r>
            <a:r>
              <a:rPr lang="en-US" altLang="en-US" dirty="0" smtClean="0">
                <a:solidFill>
                  <a:srgbClr val="000000"/>
                </a:solidFill>
              </a:rPr>
              <a:t>standalone EDL task</a:t>
            </a:r>
            <a:endParaRPr lang="en-US" altLang="en-US" dirty="0">
              <a:solidFill>
                <a:srgbClr val="000000"/>
              </a:solidFill>
            </a:endParaRPr>
          </a:p>
        </p:txBody>
      </p:sp>
    </p:spTree>
    <p:extLst>
      <p:ext uri="{BB962C8B-B14F-4D97-AF65-F5344CB8AC3E}">
        <p14:creationId xmlns:p14="http://schemas.microsoft.com/office/powerpoint/2010/main" val="13884949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1"/>
          <p:cNvSpPr>
            <a:spLocks noGrp="1" noChangeArrowheads="1"/>
          </p:cNvSpPr>
          <p:nvPr>
            <p:ph type="title"/>
          </p:nvPr>
        </p:nvSpPr>
        <p:spPr>
          <a:xfrm>
            <a:off x="457200" y="617220"/>
            <a:ext cx="8229600" cy="1067277"/>
          </a:xfrm>
        </p:spPr>
        <p:txBody>
          <a:bodyPr/>
          <a:lstStyle/>
          <a:p>
            <a:pPr eaLnBrk="1" hangingPunct="1"/>
            <a:r>
              <a:rPr lang="en-US" sz="3200" dirty="0">
                <a:ea typeface="ＭＳ Ｐゴシック" charset="0"/>
                <a:cs typeface="ＭＳ Ｐゴシック" charset="0"/>
              </a:rPr>
              <a:t>Cold Start </a:t>
            </a:r>
            <a:r>
              <a:rPr lang="en-US" sz="3200" dirty="0" smtClean="0">
                <a:ea typeface="ＭＳ Ｐゴシック" charset="0"/>
                <a:cs typeface="ＭＳ Ｐゴシック" charset="0"/>
              </a:rPr>
              <a:t>SF Scorer</a:t>
            </a:r>
            <a:endParaRPr lang="en-US" sz="3200" dirty="0">
              <a:ea typeface="ＭＳ Ｐゴシック" charset="0"/>
              <a:cs typeface="ＭＳ Ｐゴシック" charset="0"/>
            </a:endParaRPr>
          </a:p>
        </p:txBody>
      </p:sp>
      <p:sp>
        <p:nvSpPr>
          <p:cNvPr id="230403" name="Rectangle 2"/>
          <p:cNvSpPr>
            <a:spLocks noGrp="1" noChangeArrowheads="1"/>
          </p:cNvSpPr>
          <p:nvPr>
            <p:ph idx="1"/>
          </p:nvPr>
        </p:nvSpPr>
        <p:spPr>
          <a:xfrm>
            <a:off x="457200" y="1577340"/>
            <a:ext cx="8229600" cy="4997768"/>
          </a:xfrm>
        </p:spPr>
        <p:txBody>
          <a:bodyPr/>
          <a:lstStyle/>
          <a:p>
            <a:r>
              <a:rPr lang="en-US" dirty="0" smtClean="0">
                <a:ea typeface="ＭＳ Ｐゴシック" charset="0"/>
                <a:cs typeface="ＭＳ Ｐゴシック" charset="0"/>
              </a:rPr>
              <a:t>Multiple options for metrics and policies, depending on use</a:t>
            </a:r>
          </a:p>
          <a:p>
            <a:pPr lvl="1"/>
            <a:r>
              <a:rPr lang="en-US" dirty="0" smtClean="0">
                <a:ea typeface="ＭＳ Ｐゴシック" charset="0"/>
                <a:cs typeface="ＭＳ Ｐゴシック" charset="0"/>
              </a:rPr>
              <a:t>Lenient matching to score KBs not in official evaluation (and therefore not assessed by LDC)</a:t>
            </a:r>
          </a:p>
          <a:p>
            <a:pPr lvl="1"/>
            <a:r>
              <a:rPr lang="en-US" dirty="0" smtClean="0">
                <a:ea typeface="ＭＳ Ｐゴシック" charset="0"/>
                <a:cs typeface="ＭＳ Ｐゴシック" charset="0"/>
              </a:rPr>
              <a:t>Macro-average and micro-average P/R/F1</a:t>
            </a:r>
          </a:p>
          <a:p>
            <a:r>
              <a:rPr lang="en-US" dirty="0" smtClean="0">
                <a:ea typeface="ＭＳ Ｐゴシック" charset="0"/>
                <a:cs typeface="ＭＳ Ｐゴシック" charset="0"/>
              </a:rPr>
              <a:t>Official metric </a:t>
            </a:r>
          </a:p>
          <a:p>
            <a:pPr lvl="1"/>
            <a:r>
              <a:rPr lang="en-US" dirty="0" smtClean="0">
                <a:ea typeface="ＭＳ Ｐゴシック" charset="0"/>
                <a:cs typeface="ＭＳ Ｐゴシック" charset="0"/>
              </a:rPr>
              <a:t>requires exact match to assessed fillers </a:t>
            </a:r>
          </a:p>
          <a:p>
            <a:pPr lvl="1"/>
            <a:r>
              <a:rPr lang="en-US" dirty="0" smtClean="0">
                <a:ea typeface="ＭＳ Ｐゴシック" charset="0"/>
                <a:cs typeface="ＭＳ Ｐゴシック" charset="0"/>
              </a:rPr>
              <a:t>penalizes redundant slot fillers (failure to identify that two fillers are the same entity or value)</a:t>
            </a:r>
          </a:p>
          <a:p>
            <a:pPr lvl="1"/>
            <a:r>
              <a:rPr lang="en-US" dirty="0">
                <a:ea typeface="ＭＳ Ｐゴシック" charset="0"/>
                <a:cs typeface="ＭＳ Ｐゴシック" charset="0"/>
              </a:rPr>
              <a:t>a</a:t>
            </a:r>
            <a:r>
              <a:rPr lang="en-US" dirty="0" smtClean="0">
                <a:ea typeface="ＭＳ Ｐゴシック" charset="0"/>
                <a:cs typeface="ＭＳ Ｐゴシック" charset="0"/>
              </a:rPr>
              <a:t>utomatically penalizes hop1 responses whose hop0 parent is incorrect</a:t>
            </a:r>
          </a:p>
        </p:txBody>
      </p:sp>
    </p:spTree>
    <p:extLst>
      <p:ext uri="{BB962C8B-B14F-4D97-AF65-F5344CB8AC3E}">
        <p14:creationId xmlns:p14="http://schemas.microsoft.com/office/powerpoint/2010/main" val="54576803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EDL + SF = Cold Start KB ?</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EDL/SF systems may need to pursue different optimization strategies when embedded in a KB vs in standalone tasks </a:t>
            </a:r>
          </a:p>
          <a:p>
            <a:r>
              <a:rPr lang="en-US" dirty="0" smtClean="0"/>
              <a:t>Multi-hop evaluation queries for KB requires SF component to operate at higher precision</a:t>
            </a:r>
            <a:r>
              <a:rPr lang="en-US" dirty="0"/>
              <a:t> </a:t>
            </a:r>
            <a:r>
              <a:rPr lang="en-US" dirty="0" smtClean="0"/>
              <a:t>along the Precision-Recall curve</a:t>
            </a:r>
          </a:p>
          <a:p>
            <a:pPr lvl="1"/>
            <a:r>
              <a:rPr lang="en-US" dirty="0" smtClean="0"/>
              <a:t>Cascaded errors</a:t>
            </a:r>
          </a:p>
          <a:p>
            <a:pPr lvl="1"/>
            <a:r>
              <a:rPr lang="en-US" dirty="0" smtClean="0"/>
              <a:t>”land mines” and high fan-out hop1 slots inflict huge penalty for a single </a:t>
            </a:r>
            <a:r>
              <a:rPr lang="en-US" dirty="0" err="1" smtClean="0"/>
              <a:t>mis</a:t>
            </a:r>
            <a:r>
              <a:rPr lang="en-US" dirty="0" smtClean="0"/>
              <a:t>-step (e.g., “Who are the residents of the country where Barack Obama was born?)</a:t>
            </a:r>
          </a:p>
          <a:p>
            <a:r>
              <a:rPr lang="en-US" dirty="0" smtClean="0"/>
              <a:t>Best Cold Start KB split cross-document entities (outliers, then very large entities):</a:t>
            </a:r>
          </a:p>
          <a:p>
            <a:pPr lvl="1"/>
            <a:r>
              <a:rPr lang="en-US" dirty="0" smtClean="0"/>
              <a:t>Improved slot filling precision at hop0 and hop1 level</a:t>
            </a:r>
          </a:p>
          <a:p>
            <a:pPr lvl="1"/>
            <a:r>
              <a:rPr lang="en-US" dirty="0" smtClean="0"/>
              <a:t>Reduced standalone EDL scores (</a:t>
            </a:r>
            <a:r>
              <a:rPr lang="en-US" dirty="0" err="1" smtClean="0"/>
              <a:t>mention_ceaf</a:t>
            </a:r>
            <a:r>
              <a:rPr lang="en-US" dirty="0" smtClean="0"/>
              <a:t> and b-cubed)</a:t>
            </a:r>
          </a:p>
          <a:p>
            <a:pPr lvl="2"/>
            <a:r>
              <a:rPr lang="en-US" dirty="0" smtClean="0"/>
              <a:t>EDL component may need to operate at a higher precision within a KB than in a standalone (generic) EDL task.</a:t>
            </a:r>
          </a:p>
        </p:txBody>
      </p:sp>
    </p:spTree>
    <p:extLst>
      <p:ext uri="{BB962C8B-B14F-4D97-AF65-F5344CB8AC3E}">
        <p14:creationId xmlns:p14="http://schemas.microsoft.com/office/powerpoint/2010/main" val="223481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Events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617502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Event Ontology</a:t>
            </a:r>
            <a:endParaRPr lang="en-US" sz="3600" dirty="0"/>
          </a:p>
        </p:txBody>
      </p:sp>
      <p:graphicFrame>
        <p:nvGraphicFramePr>
          <p:cNvPr id="4" name="Content Placeholder 4"/>
          <p:cNvGraphicFramePr>
            <a:graphicFrameLocks/>
          </p:cNvGraphicFramePr>
          <p:nvPr>
            <p:extLst>
              <p:ext uri="{D42A27DB-BD31-4B8C-83A1-F6EECF244321}">
                <p14:modId xmlns:p14="http://schemas.microsoft.com/office/powerpoint/2010/main" val="93902539"/>
              </p:ext>
            </p:extLst>
          </p:nvPr>
        </p:nvGraphicFramePr>
        <p:xfrm>
          <a:off x="117324" y="1355382"/>
          <a:ext cx="4419599" cy="5403342"/>
        </p:xfrm>
        <a:graphic>
          <a:graphicData uri="http://schemas.openxmlformats.org/drawingml/2006/table">
            <a:tbl>
              <a:tblPr firstRow="1" firstCol="1" bandRow="1">
                <a:tableStyleId>{5C22544A-7EE6-4342-B048-85BDC9FD1C3A}</a:tableStyleId>
              </a:tblPr>
              <a:tblGrid>
                <a:gridCol w="2285999"/>
                <a:gridCol w="838200"/>
                <a:gridCol w="1295400"/>
              </a:tblGrid>
              <a:tr h="189016">
                <a:tc>
                  <a:txBody>
                    <a:bodyPr/>
                    <a:lstStyle/>
                    <a:p>
                      <a:pPr marL="0" marR="0">
                        <a:lnSpc>
                          <a:spcPct val="115000"/>
                        </a:lnSpc>
                        <a:spcBef>
                          <a:spcPts val="0"/>
                        </a:spcBef>
                        <a:spcAft>
                          <a:spcPts val="0"/>
                        </a:spcAft>
                      </a:pPr>
                      <a:r>
                        <a:rPr lang="en-US" sz="1200" dirty="0" smtClean="0">
                          <a:effectLst/>
                        </a:rPr>
                        <a:t>Event </a:t>
                      </a:r>
                      <a:r>
                        <a:rPr lang="en-US" sz="1200" dirty="0">
                          <a:effectLst/>
                        </a:rPr>
                        <a:t>Label (</a:t>
                      </a:r>
                      <a:r>
                        <a:rPr lang="en-US" sz="1200" dirty="0" err="1">
                          <a:effectLst/>
                        </a:rPr>
                        <a:t>Type.Subtype</a:t>
                      </a:r>
                      <a:r>
                        <a:rPr lang="en-US" sz="1200" dirty="0">
                          <a:effectLst/>
                        </a:rPr>
                        <a: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200">
                          <a:effectLst/>
                        </a:rPr>
                        <a:t>Role</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200">
                          <a:effectLst/>
                        </a:rPr>
                        <a:t>Allowable ARG Entity/Filler Type</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Conflict.Attack</a:t>
                      </a:r>
                      <a:endParaRPr lang="en-US" sz="1100" dirty="0">
                        <a:effectLst/>
                      </a:endParaRP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Attacker</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 ORG, GPE</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Instrument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WEA, VEH, COM</a:t>
                      </a:r>
                      <a:endParaRPr lang="en-US" sz="1100">
                        <a:solidFill>
                          <a:srgbClr val="000000"/>
                        </a:solidFill>
                        <a:effectLst/>
                        <a:latin typeface="Calibri"/>
                        <a:ea typeface="Calibri"/>
                        <a:cs typeface="Calibri"/>
                      </a:endParaRPr>
                    </a:p>
                  </a:txBody>
                  <a:tcPr marL="27672" marR="27672" marT="0" marB="0" anchor="ctr"/>
                </a:tc>
              </a:tr>
              <a:tr h="172864">
                <a:tc vMerge="1">
                  <a:txBody>
                    <a:bodyPr/>
                    <a:lstStyle/>
                    <a:p>
                      <a:endParaRPr lang="en-US"/>
                    </a:p>
                  </a:txBody>
                  <a:tcPr/>
                </a:tc>
                <a:tc>
                  <a:txBody>
                    <a:bodyPr/>
                    <a:lstStyle/>
                    <a:p>
                      <a:pPr marL="0" marR="0">
                        <a:lnSpc>
                          <a:spcPct val="115000"/>
                        </a:lnSpc>
                        <a:spcBef>
                          <a:spcPts val="0"/>
                        </a:spcBef>
                        <a:spcAft>
                          <a:spcPts val="0"/>
                        </a:spcAft>
                      </a:pPr>
                      <a:r>
                        <a:rPr lang="en-US" sz="1100" dirty="0">
                          <a:effectLst/>
                        </a:rPr>
                        <a:t>Target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 GPE, ORG, VEH, FAC, WEA, COM</a:t>
                      </a:r>
                      <a:endParaRPr lang="en-US" sz="1100">
                        <a:solidFill>
                          <a:srgbClr val="000000"/>
                        </a:solidFill>
                        <a:effectLst/>
                        <a:latin typeface="Calibri"/>
                        <a:ea typeface="Calibri"/>
                        <a:cs typeface="Calibri"/>
                      </a:endParaRPr>
                    </a:p>
                  </a:txBody>
                  <a:tcPr marL="27672" marR="27672" marT="0" marB="0" anchor="ctr"/>
                </a:tc>
              </a:tr>
              <a:tr h="172864">
                <a:tc>
                  <a:txBody>
                    <a:bodyPr/>
                    <a:lstStyle/>
                    <a:p>
                      <a:pPr marL="0" marR="0">
                        <a:lnSpc>
                          <a:spcPct val="115000"/>
                        </a:lnSpc>
                        <a:spcBef>
                          <a:spcPts val="0"/>
                        </a:spcBef>
                        <a:spcAft>
                          <a:spcPts val="0"/>
                        </a:spcAft>
                      </a:pPr>
                      <a:r>
                        <a:rPr lang="en-US" sz="1100" dirty="0" err="1">
                          <a:effectLst/>
                        </a:rPr>
                        <a:t>Conflict.Demonstrate</a:t>
                      </a:r>
                      <a:endParaRPr lang="en-US" sz="1100" dirty="0">
                        <a:effectLst/>
                      </a:endParaRP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Entity</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 ORG</a:t>
                      </a:r>
                      <a:endParaRPr lang="en-US" sz="1100">
                        <a:solidFill>
                          <a:srgbClr val="000000"/>
                        </a:solidFill>
                        <a:effectLst/>
                        <a:latin typeface="Calibri"/>
                        <a:ea typeface="Calibri"/>
                        <a:cs typeface="Calibri"/>
                      </a:endParaRPr>
                    </a:p>
                  </a:txBody>
                  <a:tcPr marL="27672" marR="27672" marT="0" marB="0" anchor="ctr"/>
                </a:tc>
              </a:tr>
              <a:tr h="86432">
                <a:tc rowSpan="2">
                  <a:txBody>
                    <a:bodyPr/>
                    <a:lstStyle/>
                    <a:p>
                      <a:pPr marL="0" marR="0">
                        <a:lnSpc>
                          <a:spcPct val="115000"/>
                        </a:lnSpc>
                        <a:spcBef>
                          <a:spcPts val="0"/>
                        </a:spcBef>
                        <a:spcAft>
                          <a:spcPts val="0"/>
                        </a:spcAft>
                      </a:pPr>
                      <a:r>
                        <a:rPr lang="en-US" sz="1100" dirty="0" err="1" smtClean="0">
                          <a:solidFill>
                            <a:schemeClr val="bg1"/>
                          </a:solidFill>
                          <a:effectLst/>
                          <a:latin typeface="+mn-lt"/>
                          <a:ea typeface="Calibri"/>
                          <a:cs typeface="Calibri"/>
                        </a:rPr>
                        <a:t>Contact.Broadcast</a:t>
                      </a:r>
                      <a:endParaRPr lang="en-US" sz="1100" dirty="0" smtClean="0">
                        <a:solidFill>
                          <a:schemeClr val="bg1"/>
                        </a:solidFill>
                        <a:effectLst/>
                        <a:latin typeface="+mn-lt"/>
                        <a:ea typeface="Calibri"/>
                        <a:cs typeface="Calibri"/>
                      </a:endParaRPr>
                    </a:p>
                    <a:p>
                      <a:pPr marL="0" marR="0">
                        <a:lnSpc>
                          <a:spcPct val="115000"/>
                        </a:lnSpc>
                        <a:spcBef>
                          <a:spcPts val="0"/>
                        </a:spcBef>
                        <a:spcAft>
                          <a:spcPts val="0"/>
                        </a:spcAft>
                      </a:pPr>
                      <a:endParaRPr lang="en-US" sz="1100" dirty="0">
                        <a:solidFill>
                          <a:schemeClr val="bg1"/>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Audience</a:t>
                      </a:r>
                      <a:endParaRPr lang="en-US" sz="1100" dirty="0">
                        <a:solidFill>
                          <a:srgbClr val="000000"/>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PER, ORG, GPE</a:t>
                      </a:r>
                      <a:endParaRPr lang="en-US" sz="1100" dirty="0">
                        <a:solidFill>
                          <a:srgbClr val="000000"/>
                        </a:solidFill>
                        <a:effectLst/>
                        <a:latin typeface="+mn-lt"/>
                        <a:ea typeface="Calibri"/>
                        <a:cs typeface="Calibri"/>
                      </a:endParaRPr>
                    </a:p>
                  </a:txBody>
                  <a:tcPr marL="27672" marR="27672" marT="0" marB="0" anchor="ctr"/>
                </a:tc>
              </a:tr>
              <a:tr h="86432">
                <a:tc vMerge="1">
                  <a:txBody>
                    <a:bodyPr/>
                    <a:lstStyle/>
                    <a:p>
                      <a:pPr marL="0" marR="0">
                        <a:lnSpc>
                          <a:spcPct val="115000"/>
                        </a:lnSpc>
                        <a:spcBef>
                          <a:spcPts val="0"/>
                        </a:spcBef>
                        <a:spcAft>
                          <a:spcPts val="0"/>
                        </a:spcAft>
                      </a:pPr>
                      <a:endParaRPr lang="en-US" sz="1100" dirty="0">
                        <a:solidFill>
                          <a:schemeClr val="bg1"/>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Entity</a:t>
                      </a:r>
                      <a:endParaRPr lang="en-US" sz="1100" dirty="0">
                        <a:solidFill>
                          <a:srgbClr val="000000"/>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PER, ORG, GPE</a:t>
                      </a:r>
                      <a:endParaRPr lang="en-US" sz="1100" dirty="0">
                        <a:solidFill>
                          <a:srgbClr val="000000"/>
                        </a:solidFill>
                        <a:effectLst/>
                        <a:latin typeface="+mn-lt"/>
                        <a:ea typeface="Calibri"/>
                        <a:cs typeface="Calibri"/>
                      </a:endParaRPr>
                    </a:p>
                  </a:txBody>
                  <a:tcPr marL="27672" marR="27672" marT="0" marB="0" anchor="ctr"/>
                </a:tc>
              </a:tr>
              <a:tr h="86432">
                <a:tc>
                  <a:txBody>
                    <a:bodyPr/>
                    <a:lstStyle/>
                    <a:p>
                      <a:pPr marL="0" marR="0">
                        <a:lnSpc>
                          <a:spcPct val="115000"/>
                        </a:lnSpc>
                        <a:spcBef>
                          <a:spcPts val="0"/>
                        </a:spcBef>
                        <a:spcAft>
                          <a:spcPts val="0"/>
                        </a:spcAft>
                      </a:pPr>
                      <a:r>
                        <a:rPr lang="en-US" sz="1100" dirty="0" err="1" smtClean="0">
                          <a:solidFill>
                            <a:schemeClr val="bg1"/>
                          </a:solidFill>
                          <a:effectLst/>
                          <a:latin typeface="+mn-lt"/>
                          <a:ea typeface="Calibri"/>
                          <a:cs typeface="Calibri"/>
                        </a:rPr>
                        <a:t>Contact.Contact</a:t>
                      </a:r>
                      <a:endParaRPr lang="en-US" sz="1100" dirty="0" smtClean="0">
                        <a:solidFill>
                          <a:schemeClr val="bg1"/>
                        </a:solidFill>
                        <a:effectLst/>
                        <a:latin typeface="+mn-lt"/>
                        <a:ea typeface="Calibri"/>
                        <a:cs typeface="Calibri"/>
                      </a:endParaRPr>
                    </a:p>
                    <a:p>
                      <a:pPr marL="0" marR="0">
                        <a:lnSpc>
                          <a:spcPct val="115000"/>
                        </a:lnSpc>
                        <a:spcBef>
                          <a:spcPts val="0"/>
                        </a:spcBef>
                        <a:spcAft>
                          <a:spcPts val="0"/>
                        </a:spcAft>
                      </a:pPr>
                      <a:endParaRPr lang="en-US" sz="1100" dirty="0" smtClean="0">
                        <a:solidFill>
                          <a:schemeClr val="bg1"/>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Entity</a:t>
                      </a:r>
                      <a:endParaRPr lang="en-US" sz="1100" dirty="0">
                        <a:solidFill>
                          <a:srgbClr val="000000"/>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PER, ORG, GPE</a:t>
                      </a:r>
                      <a:endParaRPr lang="en-US" sz="1100" dirty="0">
                        <a:solidFill>
                          <a:srgbClr val="000000"/>
                        </a:solidFill>
                        <a:effectLst/>
                        <a:latin typeface="+mn-lt"/>
                        <a:ea typeface="Calibri"/>
                        <a:cs typeface="Calibri"/>
                      </a:endParaRPr>
                    </a:p>
                  </a:txBody>
                  <a:tcPr marL="27672" marR="27672" marT="0" marB="0" anchor="ctr"/>
                </a:tc>
              </a:tr>
              <a:tr h="86432">
                <a:tc>
                  <a:txBody>
                    <a:bodyPr/>
                    <a:lstStyle/>
                    <a:p>
                      <a:pPr marL="0" marR="0">
                        <a:lnSpc>
                          <a:spcPct val="115000"/>
                        </a:lnSpc>
                        <a:spcBef>
                          <a:spcPts val="0"/>
                        </a:spcBef>
                        <a:spcAft>
                          <a:spcPts val="0"/>
                        </a:spcAft>
                      </a:pPr>
                      <a:r>
                        <a:rPr lang="en-US" sz="1100" dirty="0" err="1">
                          <a:effectLst/>
                        </a:rPr>
                        <a:t>Contact.Correspondence</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Entity</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a:txBody>
                    <a:bodyPr/>
                    <a:lstStyle/>
                    <a:p>
                      <a:pPr marL="0" marR="0">
                        <a:lnSpc>
                          <a:spcPct val="115000"/>
                        </a:lnSpc>
                        <a:spcBef>
                          <a:spcPts val="0"/>
                        </a:spcBef>
                        <a:spcAft>
                          <a:spcPts val="0"/>
                        </a:spcAft>
                      </a:pPr>
                      <a:r>
                        <a:rPr lang="en-US" sz="1100" dirty="0" err="1">
                          <a:effectLst/>
                        </a:rPr>
                        <a:t>Contact.Meet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Entity</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 ORG, GPE</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Justice.Arrest</a:t>
                      </a:r>
                      <a:r>
                        <a:rPr lang="en-US" sz="1100" dirty="0">
                          <a:effectLst/>
                        </a:rPr>
                        <a:t>-Jail</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Agent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CRIME</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CRIME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Person</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a:effectLst/>
                        </a:rPr>
                        <a:t>Life.Die</a:t>
                      </a:r>
                    </a:p>
                    <a:p>
                      <a:pPr marL="0" marR="0">
                        <a:lnSpc>
                          <a:spcPct val="115000"/>
                        </a:lnSpc>
                        <a:spcBef>
                          <a:spcPts val="0"/>
                        </a:spcBef>
                        <a:spcAft>
                          <a:spcPts val="0"/>
                        </a:spcAft>
                      </a:pPr>
                      <a:r>
                        <a:rPr lang="en-US" sz="1100">
                          <a:effectLst/>
                        </a:rPr>
                        <a:t> </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Agent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 ORG, GPE</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Instrument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WEA, VEH, COM</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Victim</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Life.Injure</a:t>
                      </a:r>
                      <a:endParaRPr lang="en-US" sz="1100" dirty="0">
                        <a:effectLst/>
                      </a:endParaRP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Agent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 ORG, GPE</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Instrument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WEA, VEH, COM</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Victim</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Manufacture.Artifact</a:t>
                      </a:r>
                      <a:endParaRPr lang="en-US" sz="1100" dirty="0">
                        <a:effectLst/>
                      </a:endParaRP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Agent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Artifact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VEH, WEA, FAC, COM</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Instrument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WEA, VEH, COM</a:t>
                      </a:r>
                      <a:endParaRPr lang="en-US" sz="1100" dirty="0">
                        <a:solidFill>
                          <a:srgbClr val="000000"/>
                        </a:solidFill>
                        <a:effectLst/>
                        <a:latin typeface="Calibri"/>
                        <a:ea typeface="Calibri"/>
                        <a:cs typeface="Calibri"/>
                      </a:endParaRPr>
                    </a:p>
                  </a:txBody>
                  <a:tcPr marL="27672" marR="27672" marT="0" marB="0" anchor="ctr"/>
                </a:tc>
              </a:tr>
            </a:tbl>
          </a:graphicData>
        </a:graphic>
      </p:graphicFrame>
      <p:graphicFrame>
        <p:nvGraphicFramePr>
          <p:cNvPr id="5" name="Content Placeholder 4"/>
          <p:cNvGraphicFramePr>
            <a:graphicFrameLocks/>
          </p:cNvGraphicFramePr>
          <p:nvPr>
            <p:extLst>
              <p:ext uri="{D42A27DB-BD31-4B8C-83A1-F6EECF244321}">
                <p14:modId xmlns:p14="http://schemas.microsoft.com/office/powerpoint/2010/main" val="414622490"/>
              </p:ext>
            </p:extLst>
          </p:nvPr>
        </p:nvGraphicFramePr>
        <p:xfrm>
          <a:off x="4648198" y="685800"/>
          <a:ext cx="4343401" cy="5976366"/>
        </p:xfrm>
        <a:graphic>
          <a:graphicData uri="http://schemas.openxmlformats.org/drawingml/2006/table">
            <a:tbl>
              <a:tblPr firstRow="1" firstCol="1" bandRow="1">
                <a:tableStyleId>{5C22544A-7EE6-4342-B048-85BDC9FD1C3A}</a:tableStyleId>
              </a:tblPr>
              <a:tblGrid>
                <a:gridCol w="2133602"/>
                <a:gridCol w="838200"/>
                <a:gridCol w="1371599"/>
              </a:tblGrid>
              <a:tr h="189016">
                <a:tc>
                  <a:txBody>
                    <a:bodyPr/>
                    <a:lstStyle/>
                    <a:p>
                      <a:pPr marL="0" marR="0">
                        <a:lnSpc>
                          <a:spcPct val="115000"/>
                        </a:lnSpc>
                        <a:spcBef>
                          <a:spcPts val="0"/>
                        </a:spcBef>
                        <a:spcAft>
                          <a:spcPts val="0"/>
                        </a:spcAft>
                      </a:pPr>
                      <a:r>
                        <a:rPr lang="en-US" sz="1100" dirty="0" smtClean="0">
                          <a:effectLst/>
                        </a:rPr>
                        <a:t>Event </a:t>
                      </a:r>
                      <a:r>
                        <a:rPr lang="en-US" sz="1100" dirty="0">
                          <a:effectLst/>
                        </a:rPr>
                        <a:t>Label (</a:t>
                      </a:r>
                      <a:r>
                        <a:rPr lang="en-US" sz="1100" dirty="0" err="1">
                          <a:effectLst/>
                        </a:rPr>
                        <a:t>Type.Subtype</a:t>
                      </a:r>
                      <a:r>
                        <a:rPr lang="en-US" sz="1100" dirty="0">
                          <a:effectLst/>
                        </a:rPr>
                        <a: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Role</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Allowable ARG Entity/Filler Type</a:t>
                      </a:r>
                      <a:endParaRPr lang="en-US" sz="1100">
                        <a:solidFill>
                          <a:srgbClr val="000000"/>
                        </a:solidFill>
                        <a:effectLst/>
                        <a:latin typeface="Calibri"/>
                        <a:ea typeface="Calibri"/>
                        <a:cs typeface="Calibri"/>
                      </a:endParaRPr>
                    </a:p>
                  </a:txBody>
                  <a:tcPr marL="27672" marR="27672" marT="0" marB="0" anchor="ctr"/>
                </a:tc>
              </a:tr>
              <a:tr h="86432">
                <a:tc rowSpan="5">
                  <a:txBody>
                    <a:bodyPr/>
                    <a:lstStyle/>
                    <a:p>
                      <a:pPr marL="0" marR="0">
                        <a:lnSpc>
                          <a:spcPct val="115000"/>
                        </a:lnSpc>
                        <a:spcBef>
                          <a:spcPts val="0"/>
                        </a:spcBef>
                        <a:spcAft>
                          <a:spcPts val="0"/>
                        </a:spcAft>
                      </a:pPr>
                      <a:r>
                        <a:rPr lang="en-US" sz="1100" dirty="0" err="1">
                          <a:effectLst/>
                        </a:rPr>
                        <a:t>Movement.Transport</a:t>
                      </a:r>
                      <a:r>
                        <a:rPr lang="en-US" sz="1100" dirty="0">
                          <a:effectLst/>
                        </a:rPr>
                        <a:t>-Artifact</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Agent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Artifact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WEA, VEH, FAC, COM</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Destination</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GPE, LOC, FAC</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Instrument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VEH, WEA</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Origin</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GPE, LOC, FAC</a:t>
                      </a:r>
                      <a:endParaRPr lang="en-US" sz="1100">
                        <a:solidFill>
                          <a:srgbClr val="000000"/>
                        </a:solidFill>
                        <a:effectLst/>
                        <a:latin typeface="Calibri"/>
                        <a:ea typeface="Calibri"/>
                        <a:cs typeface="Calibri"/>
                      </a:endParaRPr>
                    </a:p>
                  </a:txBody>
                  <a:tcPr marL="27672" marR="27672" marT="0" marB="0" anchor="ctr"/>
                </a:tc>
              </a:tr>
              <a:tr h="86432">
                <a:tc>
                  <a:txBody>
                    <a:bodyPr/>
                    <a:lstStyle/>
                    <a:p>
                      <a:pPr marL="0" marR="0">
                        <a:lnSpc>
                          <a:spcPct val="115000"/>
                        </a:lnSpc>
                        <a:spcBef>
                          <a:spcPts val="0"/>
                        </a:spcBef>
                        <a:spcAft>
                          <a:spcPts val="0"/>
                        </a:spcAft>
                      </a:pPr>
                      <a:r>
                        <a:rPr lang="en-US" sz="1100" dirty="0" err="1">
                          <a:effectLst/>
                        </a:rPr>
                        <a:t>Movement.Transport</a:t>
                      </a:r>
                      <a:r>
                        <a:rPr lang="en-US" sz="1100" dirty="0">
                          <a:effectLst/>
                        </a:rPr>
                        <a:t>-Person</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Agent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Personnel.Elect</a:t>
                      </a:r>
                      <a:endParaRPr lang="en-US" sz="1100" dirty="0">
                        <a:effectLst/>
                      </a:endParaRP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Agent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Person</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Position</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Title</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Personnel.End</a:t>
                      </a:r>
                      <a:r>
                        <a:rPr lang="en-US" sz="1100" dirty="0">
                          <a:effectLst/>
                        </a:rPr>
                        <a:t>-Position</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Entity</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ORG, GPE</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Person</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PER</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Position</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Title</a:t>
                      </a:r>
                      <a:endParaRPr lang="en-US" sz="110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a:effectLst/>
                        </a:rPr>
                        <a:t>Personnel.Start</a:t>
                      </a:r>
                      <a:r>
                        <a:rPr lang="en-US" sz="1100" dirty="0">
                          <a:effectLst/>
                        </a:rPr>
                        <a:t>-Position</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Entity</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ORG, GPE</a:t>
                      </a:r>
                      <a:endParaRPr lang="en-US" sz="110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Person</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Position</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Title</a:t>
                      </a:r>
                      <a:endParaRPr lang="en-US" sz="1100" dirty="0">
                        <a:solidFill>
                          <a:srgbClr val="000000"/>
                        </a:solidFill>
                        <a:effectLst/>
                        <a:latin typeface="Calibri"/>
                        <a:ea typeface="Calibri"/>
                        <a:cs typeface="Calibri"/>
                      </a:endParaRPr>
                    </a:p>
                  </a:txBody>
                  <a:tcPr marL="27672" marR="27672" marT="0" marB="0" anchor="ctr"/>
                </a:tc>
              </a:tr>
              <a:tr h="86432">
                <a:tc rowSpan="3">
                  <a:txBody>
                    <a:bodyPr/>
                    <a:lstStyle/>
                    <a:p>
                      <a:pPr marL="0" marR="0">
                        <a:lnSpc>
                          <a:spcPct val="115000"/>
                        </a:lnSpc>
                        <a:spcBef>
                          <a:spcPts val="0"/>
                        </a:spcBef>
                        <a:spcAft>
                          <a:spcPts val="0"/>
                        </a:spcAft>
                      </a:pPr>
                      <a:r>
                        <a:rPr lang="en-US" sz="1100" dirty="0" err="1" smtClean="0">
                          <a:solidFill>
                            <a:schemeClr val="bg1"/>
                          </a:solidFill>
                          <a:effectLst/>
                          <a:latin typeface="+mn-lt"/>
                          <a:ea typeface="Calibri"/>
                          <a:cs typeface="Calibri"/>
                        </a:rPr>
                        <a:t>Transaction.Transaction</a:t>
                      </a:r>
                      <a:endParaRPr lang="en-US" sz="1100" dirty="0">
                        <a:solidFill>
                          <a:schemeClr val="bg1"/>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Beneficiary</a:t>
                      </a:r>
                      <a:endParaRPr lang="en-US" sz="1100" dirty="0">
                        <a:solidFill>
                          <a:srgbClr val="000000"/>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PER, ORG, GPE</a:t>
                      </a:r>
                      <a:endParaRPr lang="en-US" sz="1100" dirty="0">
                        <a:solidFill>
                          <a:srgbClr val="000000"/>
                        </a:solidFill>
                        <a:effectLst/>
                        <a:latin typeface="+mn-lt"/>
                        <a:ea typeface="Calibri"/>
                        <a:cs typeface="Calibri"/>
                      </a:endParaRPr>
                    </a:p>
                  </a:txBody>
                  <a:tcPr marL="27672" marR="27672" marT="0" marB="0" anchor="ctr"/>
                </a:tc>
              </a:tr>
              <a:tr h="86432">
                <a:tc vMerge="1">
                  <a:txBody>
                    <a:bodyPr/>
                    <a:lstStyle/>
                    <a:p>
                      <a:pPr marL="0" marR="0">
                        <a:lnSpc>
                          <a:spcPct val="115000"/>
                        </a:lnSpc>
                        <a:spcBef>
                          <a:spcPts val="0"/>
                        </a:spcBef>
                        <a:spcAft>
                          <a:spcPts val="0"/>
                        </a:spcAft>
                      </a:pP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Giver</a:t>
                      </a:r>
                      <a:endParaRPr lang="en-US" sz="1100" dirty="0">
                        <a:solidFill>
                          <a:srgbClr val="000000"/>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PER, ORG, GPE</a:t>
                      </a:r>
                      <a:endParaRPr lang="en-US" sz="1100" dirty="0">
                        <a:solidFill>
                          <a:srgbClr val="000000"/>
                        </a:solidFill>
                        <a:effectLst/>
                        <a:latin typeface="+mn-lt"/>
                        <a:ea typeface="Calibri"/>
                        <a:cs typeface="Calibri"/>
                      </a:endParaRPr>
                    </a:p>
                  </a:txBody>
                  <a:tcPr marL="27672" marR="27672" marT="0" marB="0" anchor="ctr"/>
                </a:tc>
              </a:tr>
              <a:tr h="86432">
                <a:tc vMerge="1">
                  <a:txBody>
                    <a:bodyPr/>
                    <a:lstStyle/>
                    <a:p>
                      <a:pPr marL="0" marR="0">
                        <a:lnSpc>
                          <a:spcPct val="115000"/>
                        </a:lnSpc>
                        <a:spcBef>
                          <a:spcPts val="0"/>
                        </a:spcBef>
                        <a:spcAft>
                          <a:spcPts val="0"/>
                        </a:spcAft>
                      </a:pP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Recipient</a:t>
                      </a:r>
                      <a:endParaRPr lang="en-US" sz="1100" dirty="0">
                        <a:solidFill>
                          <a:srgbClr val="000000"/>
                        </a:solidFill>
                        <a:effectLst/>
                        <a:latin typeface="+mn-lt"/>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smtClean="0">
                          <a:solidFill>
                            <a:srgbClr val="000000"/>
                          </a:solidFill>
                          <a:effectLst/>
                          <a:latin typeface="+mn-lt"/>
                          <a:ea typeface="Calibri"/>
                          <a:cs typeface="Calibri"/>
                        </a:rPr>
                        <a:t>PER, ORG, GPE</a:t>
                      </a:r>
                      <a:endParaRPr lang="en-US" sz="1100" dirty="0">
                        <a:solidFill>
                          <a:srgbClr val="000000"/>
                        </a:solidFill>
                        <a:effectLst/>
                        <a:latin typeface="+mn-lt"/>
                        <a:ea typeface="Calibri"/>
                        <a:cs typeface="Calibri"/>
                      </a:endParaRPr>
                    </a:p>
                  </a:txBody>
                  <a:tcPr marL="27672" marR="27672" marT="0" marB="0" anchor="ctr"/>
                </a:tc>
              </a:tr>
              <a:tr h="86432">
                <a:tc rowSpan="4">
                  <a:txBody>
                    <a:bodyPr/>
                    <a:lstStyle/>
                    <a:p>
                      <a:pPr marL="0" marR="0">
                        <a:lnSpc>
                          <a:spcPct val="115000"/>
                        </a:lnSpc>
                        <a:spcBef>
                          <a:spcPts val="0"/>
                        </a:spcBef>
                        <a:spcAft>
                          <a:spcPts val="0"/>
                        </a:spcAft>
                      </a:pPr>
                      <a:r>
                        <a:rPr lang="en-US" sz="1100" dirty="0" err="1">
                          <a:effectLst/>
                        </a:rPr>
                        <a:t>Transaction.Transfer</a:t>
                      </a:r>
                      <a:r>
                        <a:rPr lang="en-US" sz="1100" dirty="0">
                          <a:effectLst/>
                        </a:rPr>
                        <a:t>-Money</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Beneficiary</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Giver</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Money</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MONEY</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dirty="0">
                          <a:effectLst/>
                        </a:rPr>
                        <a:t>Recipient</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rowSpan="4">
                  <a:txBody>
                    <a:bodyPr/>
                    <a:lstStyle/>
                    <a:p>
                      <a:pPr marL="0" marR="0">
                        <a:lnSpc>
                          <a:spcPct val="115000"/>
                        </a:lnSpc>
                        <a:spcBef>
                          <a:spcPts val="0"/>
                        </a:spcBef>
                        <a:spcAft>
                          <a:spcPts val="0"/>
                        </a:spcAft>
                      </a:pPr>
                      <a:r>
                        <a:rPr lang="en-US" sz="1100" dirty="0" err="1">
                          <a:effectLst/>
                        </a:rPr>
                        <a:t>Transaction.Transfer</a:t>
                      </a:r>
                      <a:r>
                        <a:rPr lang="en-US" sz="1100" dirty="0">
                          <a:effectLst/>
                        </a:rPr>
                        <a:t>-Ownership</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a:effectLst/>
                        </a:rPr>
                        <a:t>Beneficiary</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Giver</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Recipient</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PER, ORG, GPE</a:t>
                      </a:r>
                      <a:endParaRPr lang="en-US" sz="1100" dirty="0">
                        <a:solidFill>
                          <a:srgbClr val="000000"/>
                        </a:solidFill>
                        <a:effectLst/>
                        <a:latin typeface="Calibri"/>
                        <a:ea typeface="Calibri"/>
                        <a:cs typeface="Calibri"/>
                      </a:endParaRPr>
                    </a:p>
                  </a:txBody>
                  <a:tcPr marL="27672" marR="27672" marT="0" marB="0" anchor="ctr"/>
                </a:tc>
              </a:tr>
              <a:tr h="86432">
                <a:tc vMerge="1">
                  <a:txBody>
                    <a:bodyPr/>
                    <a:lstStyle/>
                    <a:p>
                      <a:endParaRPr lang="en-US"/>
                    </a:p>
                  </a:txBody>
                  <a:tcPr/>
                </a:tc>
                <a:tc>
                  <a:txBody>
                    <a:bodyPr/>
                    <a:lstStyle/>
                    <a:p>
                      <a:pPr marL="0" marR="0">
                        <a:lnSpc>
                          <a:spcPct val="115000"/>
                        </a:lnSpc>
                        <a:spcBef>
                          <a:spcPts val="0"/>
                        </a:spcBef>
                        <a:spcAft>
                          <a:spcPts val="0"/>
                        </a:spcAft>
                      </a:pPr>
                      <a:r>
                        <a:rPr lang="en-US" sz="1100">
                          <a:effectLst/>
                        </a:rPr>
                        <a:t>Thing</a:t>
                      </a:r>
                      <a:endParaRPr lang="en-US" sz="1100">
                        <a:solidFill>
                          <a:srgbClr val="000000"/>
                        </a:solidFill>
                        <a:effectLst/>
                        <a:latin typeface="Calibri"/>
                        <a:ea typeface="Calibri"/>
                        <a:cs typeface="Calibri"/>
                      </a:endParaRPr>
                    </a:p>
                  </a:txBody>
                  <a:tcPr marL="27672" marR="27672" marT="0" marB="0" anchor="ctr"/>
                </a:tc>
                <a:tc>
                  <a:txBody>
                    <a:bodyPr/>
                    <a:lstStyle/>
                    <a:p>
                      <a:pPr marL="0" marR="0">
                        <a:lnSpc>
                          <a:spcPct val="115000"/>
                        </a:lnSpc>
                        <a:spcBef>
                          <a:spcPts val="0"/>
                        </a:spcBef>
                        <a:spcAft>
                          <a:spcPts val="0"/>
                        </a:spcAft>
                      </a:pPr>
                      <a:r>
                        <a:rPr lang="en-US" sz="1100" dirty="0">
                          <a:effectLst/>
                        </a:rPr>
                        <a:t>VEH, WEA, FAC, ORG,COM</a:t>
                      </a:r>
                      <a:endParaRPr lang="en-US" sz="1100" dirty="0">
                        <a:solidFill>
                          <a:srgbClr val="000000"/>
                        </a:solidFill>
                        <a:effectLst/>
                        <a:latin typeface="Calibri"/>
                        <a:ea typeface="Calibri"/>
                        <a:cs typeface="Calibri"/>
                      </a:endParaRPr>
                    </a:p>
                  </a:txBody>
                  <a:tcPr marL="27672" marR="27672" marT="0" marB="0" anchor="ctr"/>
                </a:tc>
              </a:tr>
            </a:tbl>
          </a:graphicData>
        </a:graphic>
      </p:graphicFrame>
    </p:spTree>
    <p:extLst>
      <p:ext uri="{BB962C8B-B14F-4D97-AF65-F5344CB8AC3E}">
        <p14:creationId xmlns:p14="http://schemas.microsoft.com/office/powerpoint/2010/main" val="123438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Event Argument Extraction and Linking</a:t>
            </a:r>
            <a:endParaRPr lang="en-US" sz="3600" dirty="0"/>
          </a:p>
        </p:txBody>
      </p:sp>
      <p:sp>
        <p:nvSpPr>
          <p:cNvPr id="3" name="Content Placeholder 2"/>
          <p:cNvSpPr>
            <a:spLocks noGrp="1"/>
          </p:cNvSpPr>
          <p:nvPr>
            <p:ph idx="1"/>
          </p:nvPr>
        </p:nvSpPr>
        <p:spPr/>
        <p:txBody>
          <a:bodyPr>
            <a:normAutofit/>
          </a:bodyPr>
          <a:lstStyle/>
          <a:p>
            <a:r>
              <a:rPr lang="en-US" dirty="0"/>
              <a:t>Goal: Extract event &amp; role/argument assertions to insert into </a:t>
            </a:r>
            <a:r>
              <a:rPr lang="en-US" dirty="0" smtClean="0"/>
              <a:t>KB</a:t>
            </a:r>
          </a:p>
          <a:p>
            <a:r>
              <a:rPr lang="en-US" dirty="0" smtClean="0"/>
              <a:t>Three cascaded, cumulative tasks introduced 2014-2016:</a:t>
            </a:r>
            <a:endParaRPr lang="en-US" dirty="0"/>
          </a:p>
          <a:p>
            <a:pPr lvl="1"/>
            <a:r>
              <a:rPr lang="en-US" dirty="0" smtClean="0"/>
              <a:t>2014: Event Argument Extraction</a:t>
            </a:r>
          </a:p>
          <a:p>
            <a:pPr lvl="1"/>
            <a:r>
              <a:rPr lang="en-US" dirty="0" smtClean="0"/>
              <a:t>2015: Event Argument Extraction and (within-doc) Linking  </a:t>
            </a:r>
          </a:p>
          <a:p>
            <a:pPr lvl="1"/>
            <a:r>
              <a:rPr lang="en-US" dirty="0" smtClean="0"/>
              <a:t>2016: Event Argument Extract and (within-doc and cross-doc) Linking</a:t>
            </a:r>
          </a:p>
          <a:p>
            <a:pPr lvl="1"/>
            <a:endParaRPr lang="en-US" dirty="0"/>
          </a:p>
        </p:txBody>
      </p:sp>
    </p:spTree>
    <p:extLst>
      <p:ext uri="{BB962C8B-B14F-4D97-AF65-F5344CB8AC3E}">
        <p14:creationId xmlns:p14="http://schemas.microsoft.com/office/powerpoint/2010/main" val="211442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2014 Event Argument Extraction (EA)</a:t>
            </a:r>
            <a:endParaRPr lang="en-US" sz="3600" dirty="0"/>
          </a:p>
        </p:txBody>
      </p:sp>
      <p:sp>
        <p:nvSpPr>
          <p:cNvPr id="3" name="Content Placeholder 2"/>
          <p:cNvSpPr>
            <a:spLocks noGrp="1"/>
          </p:cNvSpPr>
          <p:nvPr>
            <p:ph idx="1"/>
          </p:nvPr>
        </p:nvSpPr>
        <p:spPr/>
        <p:txBody>
          <a:bodyPr/>
          <a:lstStyle/>
          <a:p>
            <a:pPr marL="342860" lvl="1">
              <a:buClr>
                <a:schemeClr val="accent1"/>
              </a:buClr>
            </a:pPr>
            <a:r>
              <a:rPr lang="en-US" sz="2200" dirty="0" smtClean="0"/>
              <a:t>Task: </a:t>
            </a:r>
          </a:p>
          <a:p>
            <a:pPr marL="708577" lvl="2">
              <a:buClr>
                <a:schemeClr val="accent1"/>
              </a:buClr>
            </a:pPr>
            <a:r>
              <a:rPr lang="en-US" sz="2000" dirty="0" smtClean="0"/>
              <a:t>Identify </a:t>
            </a:r>
            <a:r>
              <a:rPr lang="en-US" sz="2000" dirty="0"/>
              <a:t>entities that participate in an event and their role; </a:t>
            </a:r>
            <a:r>
              <a:rPr lang="en-US" altLang="en-US" sz="2000" dirty="0">
                <a:solidFill>
                  <a:srgbClr val="000000"/>
                </a:solidFill>
              </a:rPr>
              <a:t> each assertion is labeled </a:t>
            </a:r>
            <a:r>
              <a:rPr lang="en-US" altLang="en-US" sz="2000" dirty="0" smtClean="0">
                <a:solidFill>
                  <a:srgbClr val="000000"/>
                </a:solidFill>
              </a:rPr>
              <a:t>with:</a:t>
            </a:r>
          </a:p>
          <a:p>
            <a:pPr marL="982865" lvl="3">
              <a:buClr>
                <a:schemeClr val="accent1"/>
              </a:buClr>
            </a:pPr>
            <a:r>
              <a:rPr lang="en-US" altLang="en-US" dirty="0" smtClean="0">
                <a:solidFill>
                  <a:srgbClr val="000000"/>
                </a:solidFill>
              </a:rPr>
              <a:t>event type</a:t>
            </a:r>
            <a:endParaRPr lang="en-US" altLang="en-US" dirty="0">
              <a:solidFill>
                <a:srgbClr val="000000"/>
              </a:solidFill>
            </a:endParaRPr>
          </a:p>
          <a:p>
            <a:pPr marL="982865" lvl="3">
              <a:buClr>
                <a:schemeClr val="accent1"/>
              </a:buClr>
            </a:pPr>
            <a:r>
              <a:rPr lang="en-US" altLang="en-US" dirty="0" smtClean="0">
                <a:solidFill>
                  <a:srgbClr val="000000"/>
                </a:solidFill>
              </a:rPr>
              <a:t>role</a:t>
            </a:r>
          </a:p>
          <a:p>
            <a:pPr marL="982865" lvl="3">
              <a:buClr>
                <a:schemeClr val="accent1"/>
              </a:buClr>
            </a:pPr>
            <a:r>
              <a:rPr lang="en-US" altLang="en-US" dirty="0" smtClean="0">
                <a:solidFill>
                  <a:srgbClr val="000000"/>
                </a:solidFill>
              </a:rPr>
              <a:t>canonical </a:t>
            </a:r>
            <a:r>
              <a:rPr lang="en-US" altLang="en-US" dirty="0">
                <a:solidFill>
                  <a:srgbClr val="000000"/>
                </a:solidFill>
              </a:rPr>
              <a:t>string for the </a:t>
            </a:r>
            <a:r>
              <a:rPr lang="en-US" altLang="en-US" dirty="0" smtClean="0">
                <a:solidFill>
                  <a:srgbClr val="000000"/>
                </a:solidFill>
              </a:rPr>
              <a:t>argument</a:t>
            </a:r>
            <a:r>
              <a:rPr lang="en-US" altLang="en-US" dirty="0">
                <a:solidFill>
                  <a:srgbClr val="000000"/>
                </a:solidFill>
              </a:rPr>
              <a:t> </a:t>
            </a:r>
            <a:r>
              <a:rPr lang="en-US" altLang="en-US" dirty="0" smtClean="0">
                <a:solidFill>
                  <a:srgbClr val="000000"/>
                </a:solidFill>
              </a:rPr>
              <a:t>(similar to Cold Start slot filling)</a:t>
            </a:r>
          </a:p>
          <a:p>
            <a:pPr marL="982865" lvl="3">
              <a:buClr>
                <a:schemeClr val="accent1"/>
              </a:buClr>
            </a:pPr>
            <a:r>
              <a:rPr lang="en-US" altLang="en-US" dirty="0">
                <a:solidFill>
                  <a:srgbClr val="000000"/>
                </a:solidFill>
              </a:rPr>
              <a:t>r</a:t>
            </a:r>
            <a:r>
              <a:rPr lang="en-US" altLang="en-US" dirty="0" smtClean="0">
                <a:solidFill>
                  <a:srgbClr val="000000"/>
                </a:solidFill>
              </a:rPr>
              <a:t>ealis (ACTUAL, GENERIC, OTHER)</a:t>
            </a:r>
          </a:p>
          <a:p>
            <a:pPr marL="982865" lvl="3">
              <a:buClr>
                <a:schemeClr val="accent1"/>
              </a:buClr>
            </a:pPr>
            <a:r>
              <a:rPr lang="en-US" altLang="en-US" dirty="0" smtClean="0">
                <a:solidFill>
                  <a:srgbClr val="000000"/>
                </a:solidFill>
              </a:rPr>
              <a:t>justification</a:t>
            </a:r>
            <a:endParaRPr lang="en-US" dirty="0"/>
          </a:p>
          <a:p>
            <a:r>
              <a:rPr lang="en-US" dirty="0" smtClean="0"/>
              <a:t>Metric:</a:t>
            </a:r>
          </a:p>
          <a:p>
            <a:pPr lvl="1"/>
            <a:r>
              <a:rPr lang="en-US" dirty="0"/>
              <a:t>Accuracy of argument extraction </a:t>
            </a:r>
            <a:r>
              <a:rPr lang="en-US" i="1" dirty="0"/>
              <a:t>(F1 and </a:t>
            </a:r>
            <a:r>
              <a:rPr lang="en-US" i="1" dirty="0" err="1" smtClean="0"/>
              <a:t>Arg</a:t>
            </a:r>
            <a:r>
              <a:rPr lang="en-US" i="1" dirty="0" smtClean="0"/>
              <a:t> Accuracy </a:t>
            </a:r>
            <a:r>
              <a:rPr lang="en-US" i="1" dirty="0"/>
              <a:t>score)</a:t>
            </a:r>
          </a:p>
          <a:p>
            <a:pPr lvl="2"/>
            <a:r>
              <a:rPr lang="en-US" dirty="0"/>
              <a:t>Answers are correct when all components (event type, role, justification, realis, and canonical string for argument are correct</a:t>
            </a:r>
            <a:r>
              <a:rPr lang="en-US" dirty="0" smtClean="0"/>
              <a:t>)</a:t>
            </a:r>
          </a:p>
          <a:p>
            <a:pPr lvl="2"/>
            <a:r>
              <a:rPr lang="en-US" dirty="0" smtClean="0"/>
              <a:t>Assessment-based evaluation (pool includes a manual run)</a:t>
            </a:r>
            <a:endParaRPr lang="en-US" dirty="0"/>
          </a:p>
          <a:p>
            <a:endParaRPr lang="en-US" dirty="0"/>
          </a:p>
        </p:txBody>
      </p:sp>
    </p:spTree>
    <p:extLst>
      <p:ext uri="{BB962C8B-B14F-4D97-AF65-F5344CB8AC3E}">
        <p14:creationId xmlns:p14="http://schemas.microsoft.com/office/powerpoint/2010/main" val="2054116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2015 Event Argument Extraction and Linking</a:t>
            </a:r>
            <a:endParaRPr lang="en-US" sz="3600" dirty="0"/>
          </a:p>
        </p:txBody>
      </p:sp>
      <p:sp>
        <p:nvSpPr>
          <p:cNvPr id="3" name="Content Placeholder 2"/>
          <p:cNvSpPr>
            <a:spLocks noGrp="1"/>
          </p:cNvSpPr>
          <p:nvPr>
            <p:ph idx="1"/>
          </p:nvPr>
        </p:nvSpPr>
        <p:spPr/>
        <p:txBody>
          <a:bodyPr/>
          <a:lstStyle/>
          <a:p>
            <a:pPr marL="342860" lvl="1">
              <a:buClr>
                <a:schemeClr val="accent1"/>
              </a:buClr>
            </a:pPr>
            <a:r>
              <a:rPr lang="en-US" sz="2200" dirty="0" smtClean="0"/>
              <a:t>Task: </a:t>
            </a:r>
          </a:p>
          <a:p>
            <a:pPr marL="708577" lvl="2">
              <a:buClr>
                <a:schemeClr val="accent1"/>
              </a:buClr>
            </a:pPr>
            <a:r>
              <a:rPr lang="en-US" dirty="0" smtClean="0"/>
              <a:t>Identify </a:t>
            </a:r>
            <a:r>
              <a:rPr lang="en-US" dirty="0"/>
              <a:t>entities that participate in an event and their </a:t>
            </a:r>
            <a:r>
              <a:rPr lang="en-US" dirty="0" smtClean="0"/>
              <a:t>role</a:t>
            </a:r>
          </a:p>
          <a:p>
            <a:pPr marL="708577" lvl="2">
              <a:buClr>
                <a:schemeClr val="accent1"/>
              </a:buClr>
            </a:pPr>
            <a:r>
              <a:rPr lang="en-US" dirty="0" smtClean="0"/>
              <a:t>Within </a:t>
            </a:r>
            <a:r>
              <a:rPr lang="en-US" dirty="0"/>
              <a:t>a document, group those participants of the same event into event </a:t>
            </a:r>
            <a:r>
              <a:rPr lang="en-US" dirty="0" smtClean="0"/>
              <a:t>frames</a:t>
            </a:r>
            <a:endParaRPr lang="en-US" dirty="0"/>
          </a:p>
          <a:p>
            <a:r>
              <a:rPr lang="en-US" dirty="0" smtClean="0"/>
              <a:t>Metric:</a:t>
            </a:r>
          </a:p>
          <a:p>
            <a:pPr lvl="1"/>
            <a:r>
              <a:rPr lang="en-US" dirty="0"/>
              <a:t>Document linking (B^3)</a:t>
            </a:r>
          </a:p>
          <a:p>
            <a:pPr lvl="2"/>
            <a:r>
              <a:rPr lang="en-US" dirty="0"/>
              <a:t>Measure over only correct arguments </a:t>
            </a:r>
          </a:p>
          <a:p>
            <a:endParaRPr lang="en-US" dirty="0"/>
          </a:p>
        </p:txBody>
      </p:sp>
    </p:spTree>
    <p:extLst>
      <p:ext uri="{BB962C8B-B14F-4D97-AF65-F5344CB8AC3E}">
        <p14:creationId xmlns:p14="http://schemas.microsoft.com/office/powerpoint/2010/main" val="176806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p:txBody>
          <a:bodyPr/>
          <a:lstStyle/>
          <a:p>
            <a:pPr eaLnBrk="1" hangingPunct="1"/>
            <a:r>
              <a:rPr lang="en-US" altLang="x-none" sz="3600" dirty="0"/>
              <a:t>Features of TAC</a:t>
            </a:r>
          </a:p>
        </p:txBody>
      </p:sp>
      <p:sp>
        <p:nvSpPr>
          <p:cNvPr id="41986" name="Rectangle 2"/>
          <p:cNvSpPr>
            <a:spLocks noGrp="1" noChangeArrowheads="1"/>
          </p:cNvSpPr>
          <p:nvPr>
            <p:ph idx="1"/>
          </p:nvPr>
        </p:nvSpPr>
        <p:spPr/>
        <p:txBody>
          <a:bodyPr/>
          <a:lstStyle/>
          <a:p>
            <a:pPr eaLnBrk="1" hangingPunct="1"/>
            <a:r>
              <a:rPr lang="en-US" altLang="x-none" sz="2160" dirty="0" smtClean="0"/>
              <a:t>Component </a:t>
            </a:r>
            <a:r>
              <a:rPr lang="en-US" altLang="x-none" sz="2160" dirty="0"/>
              <a:t>evaluations situated within context of end-user tasks (e.g., summarization, knowledge base population)</a:t>
            </a:r>
          </a:p>
          <a:p>
            <a:pPr lvl="1" eaLnBrk="1" hangingPunct="1"/>
            <a:r>
              <a:rPr lang="en-US" altLang="x-none" sz="2160" dirty="0"/>
              <a:t>opportunity to test components in end-user tasks</a:t>
            </a:r>
          </a:p>
          <a:p>
            <a:pPr eaLnBrk="1" hangingPunct="1"/>
            <a:r>
              <a:rPr lang="en-US" altLang="x-none" sz="2160" dirty="0"/>
              <a:t>Test common techniques across tracks</a:t>
            </a:r>
          </a:p>
          <a:p>
            <a:pPr eaLnBrk="1" hangingPunct="1"/>
            <a:r>
              <a:rPr lang="en-US" altLang="en-US" sz="2160" dirty="0"/>
              <a:t>“</a:t>
            </a:r>
            <a:r>
              <a:rPr lang="en-US" altLang="x-none" sz="2160" dirty="0"/>
              <a:t>Small</a:t>
            </a:r>
            <a:r>
              <a:rPr lang="en-US" altLang="en-US" sz="2160" dirty="0"/>
              <a:t>”</a:t>
            </a:r>
            <a:r>
              <a:rPr lang="en-US" altLang="x-none" sz="2160" dirty="0"/>
              <a:t> number of tracks</a:t>
            </a:r>
          </a:p>
          <a:p>
            <a:pPr lvl="1" eaLnBrk="1" hangingPunct="1"/>
            <a:r>
              <a:rPr lang="en-US" altLang="x-none" sz="2160" dirty="0"/>
              <a:t>critical mass of participants per track</a:t>
            </a:r>
          </a:p>
          <a:p>
            <a:pPr lvl="1" eaLnBrk="1" hangingPunct="1"/>
            <a:r>
              <a:rPr lang="en-US" altLang="x-none" sz="2160" dirty="0"/>
              <a:t>sufficient resources per track (data, annotation/assessing, technical support)</a:t>
            </a:r>
          </a:p>
          <a:p>
            <a:pPr eaLnBrk="1" hangingPunct="1"/>
            <a:r>
              <a:rPr lang="en-US" altLang="x-none" sz="2160" dirty="0"/>
              <a:t>Leverage shared resources across tracks (organizational infrastructure, data, annotation/assessing, tools)</a:t>
            </a:r>
          </a:p>
        </p:txBody>
      </p:sp>
    </p:spTree>
    <p:extLst>
      <p:ext uri="{BB962C8B-B14F-4D97-AF65-F5344CB8AC3E}">
        <p14:creationId xmlns:p14="http://schemas.microsoft.com/office/powerpoint/2010/main" val="124799792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2016 Event Argument Extraction and Linking</a:t>
            </a:r>
            <a:endParaRPr lang="en-US" sz="3600" dirty="0"/>
          </a:p>
        </p:txBody>
      </p:sp>
      <p:sp>
        <p:nvSpPr>
          <p:cNvPr id="3" name="Content Placeholder 2"/>
          <p:cNvSpPr>
            <a:spLocks noGrp="1"/>
          </p:cNvSpPr>
          <p:nvPr>
            <p:ph idx="1"/>
          </p:nvPr>
        </p:nvSpPr>
        <p:spPr/>
        <p:txBody>
          <a:bodyPr/>
          <a:lstStyle/>
          <a:p>
            <a:pPr marL="342860" lvl="1">
              <a:buClr>
                <a:schemeClr val="accent1"/>
              </a:buClr>
            </a:pPr>
            <a:r>
              <a:rPr lang="en-US" sz="2200" dirty="0" smtClean="0"/>
              <a:t>Task: </a:t>
            </a:r>
          </a:p>
          <a:p>
            <a:pPr marL="708577" lvl="2">
              <a:buClr>
                <a:schemeClr val="accent1"/>
              </a:buClr>
            </a:pPr>
            <a:r>
              <a:rPr lang="en-US" dirty="0" smtClean="0"/>
              <a:t>Identify </a:t>
            </a:r>
            <a:r>
              <a:rPr lang="en-US" dirty="0"/>
              <a:t>entities that participate in an event and their </a:t>
            </a:r>
            <a:r>
              <a:rPr lang="en-US" dirty="0" smtClean="0"/>
              <a:t>role</a:t>
            </a:r>
          </a:p>
          <a:p>
            <a:pPr marL="708577" lvl="2">
              <a:buClr>
                <a:schemeClr val="accent1"/>
              </a:buClr>
            </a:pPr>
            <a:r>
              <a:rPr lang="en-US" dirty="0" smtClean="0"/>
              <a:t>Within </a:t>
            </a:r>
            <a:r>
              <a:rPr lang="en-US" dirty="0"/>
              <a:t>a document, group those participants of the same event into event </a:t>
            </a:r>
            <a:r>
              <a:rPr lang="en-US" dirty="0" smtClean="0"/>
              <a:t>frames</a:t>
            </a:r>
          </a:p>
          <a:p>
            <a:pPr marL="708577" lvl="2">
              <a:buClr>
                <a:schemeClr val="accent1"/>
              </a:buClr>
            </a:pPr>
            <a:r>
              <a:rPr lang="en-US" dirty="0"/>
              <a:t>Group </a:t>
            </a:r>
            <a:r>
              <a:rPr lang="en-US" dirty="0" err="1"/>
              <a:t>coreferent</a:t>
            </a:r>
            <a:r>
              <a:rPr lang="en-US" dirty="0"/>
              <a:t> event frames across the </a:t>
            </a:r>
            <a:r>
              <a:rPr lang="en-US" dirty="0" smtClean="0"/>
              <a:t>corpus</a:t>
            </a:r>
            <a:endParaRPr lang="en-US" dirty="0"/>
          </a:p>
          <a:p>
            <a:r>
              <a:rPr lang="en-US" dirty="0" smtClean="0"/>
              <a:t>Metric:</a:t>
            </a:r>
          </a:p>
          <a:p>
            <a:pPr marL="708577" lvl="2">
              <a:buClr>
                <a:schemeClr val="accent1"/>
              </a:buClr>
            </a:pPr>
            <a:r>
              <a:rPr lang="en-US" dirty="0"/>
              <a:t>Cross document linking (query based)</a:t>
            </a:r>
          </a:p>
          <a:p>
            <a:endParaRPr lang="en-US" dirty="0"/>
          </a:p>
        </p:txBody>
      </p:sp>
    </p:spTree>
    <p:extLst>
      <p:ext uri="{BB962C8B-B14F-4D97-AF65-F5344CB8AC3E}">
        <p14:creationId xmlns:p14="http://schemas.microsoft.com/office/powerpoint/2010/main" val="11605427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Status of Events in KBP</a:t>
            </a:r>
            <a:endParaRPr lang="en-US" sz="3600" dirty="0"/>
          </a:p>
        </p:txBody>
      </p:sp>
      <p:sp>
        <p:nvSpPr>
          <p:cNvPr id="3" name="Content Placeholder 2"/>
          <p:cNvSpPr>
            <a:spLocks noGrp="1"/>
          </p:cNvSpPr>
          <p:nvPr>
            <p:ph idx="1"/>
          </p:nvPr>
        </p:nvSpPr>
        <p:spPr/>
        <p:txBody>
          <a:bodyPr/>
          <a:lstStyle/>
          <a:p>
            <a:r>
              <a:rPr lang="en-US" dirty="0" smtClean="0"/>
              <a:t>Low recall on event argument extraction (EA) task remains a bottleneck for EAL after 3 years of event evaluations.</a:t>
            </a:r>
          </a:p>
          <a:p>
            <a:pPr lvl="1"/>
            <a:r>
              <a:rPr lang="en-US" dirty="0" smtClean="0"/>
              <a:t>We’ve still got a long way to go for Events</a:t>
            </a:r>
          </a:p>
          <a:p>
            <a:r>
              <a:rPr lang="en-US" dirty="0" smtClean="0"/>
              <a:t>In 2016, switched to gold standard based evaluation of within-doc EA and EAL tasks</a:t>
            </a:r>
          </a:p>
          <a:p>
            <a:pPr lvl="1"/>
            <a:r>
              <a:rPr lang="en-US" dirty="0"/>
              <a:t>Supports evaluation of systems even after the official NIST evaluation.</a:t>
            </a:r>
          </a:p>
          <a:p>
            <a:pPr lvl="1"/>
            <a:r>
              <a:rPr lang="en-US" dirty="0" smtClean="0"/>
              <a:t>Gold standard annotations revealed incompleteness of previous assessment pools (even when a time-limited manual run was included in the pool)</a:t>
            </a:r>
          </a:p>
          <a:p>
            <a:pPr lvl="1"/>
            <a:endParaRPr lang="en-US" dirty="0" smtClean="0"/>
          </a:p>
        </p:txBody>
      </p:sp>
    </p:spTree>
    <p:extLst>
      <p:ext uri="{BB962C8B-B14F-4D97-AF65-F5344CB8AC3E}">
        <p14:creationId xmlns:p14="http://schemas.microsoft.com/office/powerpoint/2010/main" val="90936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Belief and Sentiment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16192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457200" y="548640"/>
            <a:ext cx="8229600" cy="1067277"/>
          </a:xfrm>
        </p:spPr>
        <p:txBody>
          <a:bodyPr/>
          <a:lstStyle/>
          <a:p>
            <a:pPr eaLnBrk="1" hangingPunct="1"/>
            <a:r>
              <a:rPr lang="en-US" altLang="en-US" sz="3600" dirty="0"/>
              <a:t>2016 Belief and </a:t>
            </a:r>
            <a:r>
              <a:rPr lang="en-US" altLang="en-US" sz="3600" dirty="0" smtClean="0"/>
              <a:t>Sentiment (</a:t>
            </a:r>
            <a:r>
              <a:rPr lang="en-US" altLang="en-US" sz="3600" dirty="0" err="1" smtClean="0"/>
              <a:t>BeSt</a:t>
            </a:r>
            <a:r>
              <a:rPr lang="en-US" altLang="en-US" sz="3600" dirty="0" smtClean="0"/>
              <a:t>)</a:t>
            </a:r>
            <a:endParaRPr lang="en-US" altLang="en-US" sz="3600" dirty="0"/>
          </a:p>
        </p:txBody>
      </p:sp>
      <p:sp>
        <p:nvSpPr>
          <p:cNvPr id="55298" name="Rectangle 2"/>
          <p:cNvSpPr>
            <a:spLocks noGrp="1" noChangeArrowheads="1"/>
          </p:cNvSpPr>
          <p:nvPr>
            <p:ph idx="1"/>
          </p:nvPr>
        </p:nvSpPr>
        <p:spPr>
          <a:xfrm>
            <a:off x="457200" y="1645920"/>
            <a:ext cx="8229600" cy="4324827"/>
          </a:xfrm>
        </p:spPr>
        <p:txBody>
          <a:bodyPr>
            <a:normAutofit lnSpcReduction="10000"/>
          </a:bodyPr>
          <a:lstStyle/>
          <a:p>
            <a:pPr eaLnBrk="1" hangingPunct="1"/>
            <a:endParaRPr lang="en-US" altLang="en-US" sz="1980" dirty="0">
              <a:solidFill>
                <a:srgbClr val="000000"/>
              </a:solidFill>
            </a:endParaRPr>
          </a:p>
          <a:p>
            <a:pPr eaLnBrk="1" hangingPunct="1"/>
            <a:r>
              <a:rPr lang="en-US" altLang="en-US" sz="2160" dirty="0" smtClean="0">
                <a:solidFill>
                  <a:srgbClr val="000000"/>
                </a:solidFill>
              </a:rPr>
              <a:t>Detect </a:t>
            </a:r>
            <a:r>
              <a:rPr lang="en-US" altLang="en-US" sz="2160" dirty="0">
                <a:solidFill>
                  <a:srgbClr val="000000"/>
                </a:solidFill>
              </a:rPr>
              <a:t>belief (Committed, Non-Committed, Reported) and sentiment (positive, negative), including </a:t>
            </a:r>
            <a:r>
              <a:rPr lang="en-US" altLang="en-US" sz="2160" dirty="0" smtClean="0">
                <a:solidFill>
                  <a:srgbClr val="000000"/>
                </a:solidFill>
              </a:rPr>
              <a:t>source entities and targets</a:t>
            </a:r>
          </a:p>
          <a:p>
            <a:pPr eaLnBrk="1" hangingPunct="1"/>
            <a:r>
              <a:rPr lang="en-US" altLang="en-US" sz="2160" dirty="0" smtClean="0">
                <a:solidFill>
                  <a:srgbClr val="000000"/>
                </a:solidFill>
              </a:rPr>
              <a:t>Sources are Entities (person, organization, geopolitical entity)</a:t>
            </a:r>
          </a:p>
          <a:p>
            <a:pPr eaLnBrk="1" hangingPunct="1"/>
            <a:r>
              <a:rPr lang="en-US" altLang="en-US" sz="2160" dirty="0" smtClean="0">
                <a:solidFill>
                  <a:srgbClr val="000000"/>
                </a:solidFill>
              </a:rPr>
              <a:t>Targets can be:</a:t>
            </a:r>
          </a:p>
          <a:p>
            <a:pPr lvl="1"/>
            <a:r>
              <a:rPr lang="en-US" altLang="en-US" sz="1960" dirty="0" smtClean="0">
                <a:solidFill>
                  <a:srgbClr val="000000"/>
                </a:solidFill>
              </a:rPr>
              <a:t>Entities:  for sentiment (”</a:t>
            </a:r>
            <a:r>
              <a:rPr lang="en-US" altLang="en-US" sz="1960" dirty="0" smtClean="0">
                <a:solidFill>
                  <a:srgbClr val="000000"/>
                </a:solidFill>
              </a:rPr>
              <a:t>Mary likes John”)</a:t>
            </a:r>
            <a:endParaRPr lang="en-US" altLang="en-US" sz="1960" dirty="0">
              <a:solidFill>
                <a:srgbClr val="000000"/>
              </a:solidFill>
            </a:endParaRPr>
          </a:p>
          <a:p>
            <a:pPr lvl="1" eaLnBrk="1" hangingPunct="1"/>
            <a:r>
              <a:rPr lang="en-US" altLang="en-US" sz="1980" dirty="0" smtClean="0">
                <a:solidFill>
                  <a:srgbClr val="000000"/>
                </a:solidFill>
              </a:rPr>
              <a:t>Relations: for belief </a:t>
            </a:r>
            <a:r>
              <a:rPr lang="en-US" altLang="en-US" sz="1980" dirty="0" smtClean="0">
                <a:solidFill>
                  <a:srgbClr val="000000"/>
                </a:solidFill>
              </a:rPr>
              <a:t>(“</a:t>
            </a:r>
            <a:r>
              <a:rPr lang="en-US" altLang="en-US" sz="1980" dirty="0" smtClean="0">
                <a:solidFill>
                  <a:srgbClr val="000000"/>
                </a:solidFill>
              </a:rPr>
              <a:t>John</a:t>
            </a:r>
            <a:r>
              <a:rPr lang="en-US" altLang="en-US" sz="1980" dirty="0" smtClean="0">
                <a:solidFill>
                  <a:srgbClr val="000000"/>
                </a:solidFill>
              </a:rPr>
              <a:t> </a:t>
            </a:r>
            <a:r>
              <a:rPr lang="en-US" altLang="en-US" sz="1980" dirty="0" smtClean="0">
                <a:solidFill>
                  <a:srgbClr val="000000"/>
                </a:solidFill>
              </a:rPr>
              <a:t>believes </a:t>
            </a:r>
            <a:r>
              <a:rPr lang="en-US" altLang="en-US" sz="1980" dirty="0" smtClean="0">
                <a:solidFill>
                  <a:srgbClr val="000000"/>
                </a:solidFill>
              </a:rPr>
              <a:t>Mary</a:t>
            </a:r>
            <a:r>
              <a:rPr lang="en-US" altLang="en-US" sz="1980" dirty="0" smtClean="0">
                <a:solidFill>
                  <a:srgbClr val="000000"/>
                </a:solidFill>
              </a:rPr>
              <a:t> </a:t>
            </a:r>
            <a:r>
              <a:rPr lang="en-US" altLang="en-US" sz="1980" dirty="0" smtClean="0">
                <a:solidFill>
                  <a:srgbClr val="000000"/>
                </a:solidFill>
              </a:rPr>
              <a:t>was </a:t>
            </a:r>
            <a:r>
              <a:rPr lang="en-US" altLang="en-US" sz="1980" dirty="0">
                <a:solidFill>
                  <a:srgbClr val="000000"/>
                </a:solidFill>
              </a:rPr>
              <a:t>born in Kenya</a:t>
            </a:r>
            <a:r>
              <a:rPr lang="en-US" altLang="en-US" sz="1980" dirty="0" smtClean="0">
                <a:solidFill>
                  <a:srgbClr val="000000"/>
                </a:solidFill>
              </a:rPr>
              <a:t>”) and sentiment </a:t>
            </a:r>
            <a:r>
              <a:rPr lang="en-US" altLang="en-US" sz="1980" dirty="0" smtClean="0">
                <a:solidFill>
                  <a:srgbClr val="000000"/>
                </a:solidFill>
              </a:rPr>
              <a:t>(“</a:t>
            </a:r>
            <a:r>
              <a:rPr lang="en-US" altLang="en-US" sz="1980" dirty="0" smtClean="0">
                <a:solidFill>
                  <a:srgbClr val="000000"/>
                </a:solidFill>
              </a:rPr>
              <a:t>John</a:t>
            </a:r>
            <a:r>
              <a:rPr lang="en-US" altLang="en-US" sz="1980" dirty="0" smtClean="0">
                <a:solidFill>
                  <a:srgbClr val="000000"/>
                </a:solidFill>
              </a:rPr>
              <a:t> </a:t>
            </a:r>
            <a:r>
              <a:rPr lang="en-US" altLang="en-US" sz="1980" dirty="0" smtClean="0">
                <a:solidFill>
                  <a:srgbClr val="000000"/>
                </a:solidFill>
              </a:rPr>
              <a:t>doesn’t like </a:t>
            </a:r>
            <a:r>
              <a:rPr lang="en-US" altLang="en-US" sz="1980" dirty="0" smtClean="0">
                <a:solidFill>
                  <a:srgbClr val="000000"/>
                </a:solidFill>
              </a:rPr>
              <a:t>that Mary </a:t>
            </a:r>
            <a:r>
              <a:rPr lang="en-US" altLang="en-US" sz="1980" dirty="0" smtClean="0">
                <a:solidFill>
                  <a:srgbClr val="000000"/>
                </a:solidFill>
              </a:rPr>
              <a:t>is president”)</a:t>
            </a:r>
          </a:p>
          <a:p>
            <a:pPr lvl="1" eaLnBrk="1" hangingPunct="1"/>
            <a:r>
              <a:rPr lang="en-US" altLang="en-US" sz="1980" dirty="0" smtClean="0">
                <a:solidFill>
                  <a:srgbClr val="000000"/>
                </a:solidFill>
              </a:rPr>
              <a:t>Events: for belief </a:t>
            </a:r>
            <a:r>
              <a:rPr lang="en-US" altLang="en-US" sz="1980" dirty="0" smtClean="0">
                <a:solidFill>
                  <a:srgbClr val="000000"/>
                </a:solidFill>
              </a:rPr>
              <a:t>(“</a:t>
            </a:r>
            <a:r>
              <a:rPr lang="en-US" altLang="en-US" sz="1980" dirty="0" smtClean="0">
                <a:solidFill>
                  <a:srgbClr val="000000"/>
                </a:solidFill>
              </a:rPr>
              <a:t>John</a:t>
            </a:r>
            <a:r>
              <a:rPr lang="en-US" altLang="en-US" sz="1980" dirty="0" smtClean="0">
                <a:solidFill>
                  <a:srgbClr val="000000"/>
                </a:solidFill>
              </a:rPr>
              <a:t> </a:t>
            </a:r>
            <a:r>
              <a:rPr lang="en-US" altLang="en-US" sz="1980" dirty="0">
                <a:solidFill>
                  <a:srgbClr val="000000"/>
                </a:solidFill>
              </a:rPr>
              <a:t>thought there might have been demonstrations supporting his election</a:t>
            </a:r>
            <a:r>
              <a:rPr lang="en-US" altLang="en-US" sz="1980" dirty="0" smtClean="0">
                <a:solidFill>
                  <a:srgbClr val="000000"/>
                </a:solidFill>
              </a:rPr>
              <a:t>”) and sentiment </a:t>
            </a:r>
            <a:r>
              <a:rPr lang="en-US" altLang="en-US" sz="1980" dirty="0" smtClean="0">
                <a:solidFill>
                  <a:srgbClr val="000000"/>
                </a:solidFill>
              </a:rPr>
              <a:t>(“</a:t>
            </a:r>
            <a:r>
              <a:rPr lang="en-US" altLang="en-US" sz="1980" dirty="0" smtClean="0">
                <a:solidFill>
                  <a:srgbClr val="000000"/>
                </a:solidFill>
              </a:rPr>
              <a:t>John</a:t>
            </a:r>
            <a:r>
              <a:rPr lang="en-US" altLang="en-US" sz="1980" dirty="0" smtClean="0">
                <a:solidFill>
                  <a:srgbClr val="000000"/>
                </a:solidFill>
              </a:rPr>
              <a:t> </a:t>
            </a:r>
            <a:r>
              <a:rPr lang="en-US" altLang="en-US" sz="1980" dirty="0" smtClean="0">
                <a:solidFill>
                  <a:srgbClr val="000000"/>
                </a:solidFill>
              </a:rPr>
              <a:t>loved </a:t>
            </a:r>
            <a:r>
              <a:rPr lang="en-US" altLang="en-US" sz="1980" smtClean="0">
                <a:solidFill>
                  <a:srgbClr val="000000"/>
                </a:solidFill>
              </a:rPr>
              <a:t>the </a:t>
            </a:r>
            <a:r>
              <a:rPr lang="en-US" altLang="en-US" sz="1980" smtClean="0">
                <a:solidFill>
                  <a:srgbClr val="000000"/>
                </a:solidFill>
              </a:rPr>
              <a:t>demonstrations”)</a:t>
            </a:r>
            <a:endParaRPr lang="en-US" altLang="en-US" sz="1980" dirty="0">
              <a:solidFill>
                <a:srgbClr val="000000"/>
              </a:solidFill>
            </a:endParaRPr>
          </a:p>
          <a:p>
            <a:r>
              <a:rPr lang="en-US" altLang="en-US" sz="2180" dirty="0" smtClean="0">
                <a:solidFill>
                  <a:srgbClr val="000000"/>
                </a:solidFill>
              </a:rPr>
              <a:t>Possible source entities and targets are given as input, </a:t>
            </a:r>
            <a:r>
              <a:rPr lang="en-US" altLang="en-US" sz="2180" dirty="0" err="1" smtClean="0">
                <a:solidFill>
                  <a:srgbClr val="000000"/>
                </a:solidFill>
              </a:rPr>
              <a:t>BeSt</a:t>
            </a:r>
            <a:r>
              <a:rPr lang="en-US" altLang="en-US" sz="2180" dirty="0" smtClean="0">
                <a:solidFill>
                  <a:srgbClr val="000000"/>
                </a:solidFill>
              </a:rPr>
              <a:t> system focuses on detecting belief/sentiment between them.</a:t>
            </a:r>
            <a:endParaRPr lang="en-US" altLang="en-US" sz="2180" dirty="0">
              <a:solidFill>
                <a:srgbClr val="000000"/>
              </a:solidFill>
            </a:endParaRPr>
          </a:p>
        </p:txBody>
      </p:sp>
    </p:spTree>
    <p:extLst>
      <p:ext uri="{BB962C8B-B14F-4D97-AF65-F5344CB8AC3E}">
        <p14:creationId xmlns:p14="http://schemas.microsoft.com/office/powerpoint/2010/main" val="5177505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BeSt</a:t>
            </a:r>
            <a:r>
              <a:rPr lang="en-US" dirty="0" smtClean="0"/>
              <a:t> 2016</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sz="2160" dirty="0">
                <a:solidFill>
                  <a:srgbClr val="000000"/>
                </a:solidFill>
              </a:rPr>
              <a:t>Input:</a:t>
            </a:r>
          </a:p>
          <a:p>
            <a:pPr lvl="1"/>
            <a:r>
              <a:rPr lang="en-US" altLang="en-US" sz="1980" dirty="0">
                <a:solidFill>
                  <a:srgbClr val="000000"/>
                </a:solidFill>
              </a:rPr>
              <a:t>Source Documents: </a:t>
            </a:r>
            <a:r>
              <a:rPr lang="en-US" altLang="en-US" sz="1980" dirty="0" smtClean="0">
                <a:solidFill>
                  <a:srgbClr val="000000"/>
                </a:solidFill>
              </a:rPr>
              <a:t>500 “core” documents </a:t>
            </a:r>
          </a:p>
          <a:p>
            <a:pPr lvl="1"/>
            <a:r>
              <a:rPr lang="en-US" altLang="en-US" sz="1980" dirty="0" smtClean="0">
                <a:solidFill>
                  <a:srgbClr val="000000"/>
                </a:solidFill>
              </a:rPr>
              <a:t>ERE </a:t>
            </a:r>
            <a:r>
              <a:rPr lang="en-US" altLang="en-US" sz="1980" dirty="0">
                <a:solidFill>
                  <a:srgbClr val="000000"/>
                </a:solidFill>
              </a:rPr>
              <a:t>(Entity, Relation, Event) annotations </a:t>
            </a:r>
            <a:r>
              <a:rPr lang="en-US" altLang="en-US" sz="1980" dirty="0" smtClean="0">
                <a:solidFill>
                  <a:srgbClr val="000000"/>
                </a:solidFill>
              </a:rPr>
              <a:t>of the core </a:t>
            </a:r>
            <a:r>
              <a:rPr lang="en-US" altLang="en-US" sz="1980" dirty="0">
                <a:solidFill>
                  <a:srgbClr val="000000"/>
                </a:solidFill>
              </a:rPr>
              <a:t>documents</a:t>
            </a:r>
          </a:p>
          <a:p>
            <a:pPr lvl="2"/>
            <a:r>
              <a:rPr lang="en-US" altLang="en-US" sz="1980" dirty="0">
                <a:solidFill>
                  <a:srgbClr val="000000"/>
                </a:solidFill>
              </a:rPr>
              <a:t>Gold </a:t>
            </a:r>
            <a:r>
              <a:rPr lang="en-US" altLang="en-US" sz="1980" dirty="0" smtClean="0">
                <a:solidFill>
                  <a:srgbClr val="000000"/>
                </a:solidFill>
              </a:rPr>
              <a:t>standard ERE</a:t>
            </a:r>
            <a:endParaRPr lang="en-US" altLang="en-US" sz="1980" dirty="0">
              <a:solidFill>
                <a:srgbClr val="000000"/>
              </a:solidFill>
            </a:endParaRPr>
          </a:p>
          <a:p>
            <a:pPr lvl="2"/>
            <a:r>
              <a:rPr lang="en-US" altLang="en-US" sz="1980" dirty="0">
                <a:solidFill>
                  <a:srgbClr val="000000"/>
                </a:solidFill>
              </a:rPr>
              <a:t>Predicted </a:t>
            </a:r>
            <a:r>
              <a:rPr lang="en-US" altLang="en-US" sz="1980" dirty="0" smtClean="0">
                <a:solidFill>
                  <a:srgbClr val="000000"/>
                </a:solidFill>
              </a:rPr>
              <a:t>ERE (from a volunteer KBP team)</a:t>
            </a:r>
            <a:endParaRPr lang="en-US" altLang="en-US" sz="2160" dirty="0">
              <a:solidFill>
                <a:srgbClr val="000000"/>
              </a:solidFill>
            </a:endParaRPr>
          </a:p>
          <a:p>
            <a:r>
              <a:rPr lang="en-US" dirty="0" smtClean="0"/>
              <a:t>Output</a:t>
            </a:r>
          </a:p>
          <a:p>
            <a:pPr lvl="1"/>
            <a:r>
              <a:rPr lang="en-US" dirty="0" smtClean="0"/>
              <a:t>Belief (Committed, Non Committed, Reported) and/or Sentiment (positive, negative) tags from Entities to targets that are other Entities, Relations, or Events, as given in the ERE annotations; provenance is set of mentions of the targets, given in the ERE annotations, </a:t>
            </a:r>
          </a:p>
          <a:p>
            <a:r>
              <a:rPr lang="en-US" dirty="0" smtClean="0"/>
              <a:t>Evaluation against gold standard belief and sentiment annotation of core docs</a:t>
            </a:r>
            <a:endParaRPr lang="en-US" dirty="0"/>
          </a:p>
          <a:p>
            <a:r>
              <a:rPr lang="en-US" dirty="0" smtClean="0"/>
              <a:t>First year of </a:t>
            </a:r>
            <a:r>
              <a:rPr lang="en-US" dirty="0" err="1" smtClean="0"/>
              <a:t>BeSt</a:t>
            </a:r>
            <a:endParaRPr lang="en-US" dirty="0" smtClean="0"/>
          </a:p>
          <a:p>
            <a:pPr lvl="1"/>
            <a:r>
              <a:rPr lang="en-US" dirty="0" smtClean="0"/>
              <a:t>Scores under the Predicted ERE condition very low, partly due to overly strict matching criteria in the scorer</a:t>
            </a:r>
          </a:p>
          <a:p>
            <a:pPr lvl="1"/>
            <a:r>
              <a:rPr lang="en-US" dirty="0"/>
              <a:t>Provides training/development resources for future </a:t>
            </a:r>
            <a:r>
              <a:rPr lang="en-US" dirty="0" err="1"/>
              <a:t>evals</a:t>
            </a:r>
            <a:endParaRPr lang="en-US" dirty="0"/>
          </a:p>
          <a:p>
            <a:pPr lvl="1"/>
            <a:endParaRPr lang="en-US" dirty="0" smtClean="0"/>
          </a:p>
          <a:p>
            <a:endParaRPr lang="en-US" dirty="0"/>
          </a:p>
        </p:txBody>
      </p:sp>
    </p:spTree>
    <p:extLst>
      <p:ext uri="{BB962C8B-B14F-4D97-AF65-F5344CB8AC3E}">
        <p14:creationId xmlns:p14="http://schemas.microsoft.com/office/powerpoint/2010/main" val="889207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480060"/>
            <a:ext cx="8229600" cy="1067277"/>
          </a:xfrm>
        </p:spPr>
        <p:txBody>
          <a:bodyPr/>
          <a:lstStyle/>
          <a:p>
            <a:r>
              <a:rPr lang="en-US" altLang="en-US" sz="3600" dirty="0"/>
              <a:t>TAC KBP 2016</a:t>
            </a:r>
          </a:p>
        </p:txBody>
      </p:sp>
      <p:graphicFrame>
        <p:nvGraphicFramePr>
          <p:cNvPr id="48130" name="Content Placeholder 3"/>
          <p:cNvGraphicFramePr>
            <a:graphicFrameLocks noGrp="1" noChangeAspect="1"/>
          </p:cNvGraphicFramePr>
          <p:nvPr>
            <p:ph idx="1"/>
          </p:nvPr>
        </p:nvGraphicFramePr>
        <p:xfrm>
          <a:off x="908685" y="2248853"/>
          <a:ext cx="7326630" cy="4326255"/>
        </p:xfrm>
        <a:graphic>
          <a:graphicData uri="http://schemas.openxmlformats.org/presentationml/2006/ole">
            <mc:AlternateContent xmlns:mc="http://schemas.openxmlformats.org/markup-compatibility/2006">
              <mc:Choice xmlns:v="urn:schemas-microsoft-com:vml" Requires="v">
                <p:oleObj spid="_x0000_s25680" name="Worksheet" r:id="rId3" imgW="7442200" imgH="4394200" progId="Excel.Sheet.12">
                  <p:embed/>
                </p:oleObj>
              </mc:Choice>
              <mc:Fallback>
                <p:oleObj name="Worksheet" r:id="rId3" imgW="7442200" imgH="4394200" progId="Excel.Sheet.12">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685" y="2248853"/>
                        <a:ext cx="7326630" cy="43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5780" y="5554980"/>
            <a:ext cx="7818120" cy="757130"/>
          </a:xfrm>
          <a:prstGeom prst="rect">
            <a:avLst/>
          </a:prstGeom>
          <a:noFill/>
        </p:spPr>
        <p:txBody>
          <a:bodyPr>
            <a:spAutoFit/>
          </a:bodyPr>
          <a:lstStyle/>
          <a:p>
            <a:pPr eaLnBrk="1" hangingPunct="1">
              <a:defRPr/>
            </a:pPr>
            <a:r>
              <a:rPr lang="en-US" sz="2160" dirty="0">
                <a:ea typeface="ヒラギノ角ゴ Pro W3" charset="0"/>
                <a:cs typeface="ヒラギノ角ゴ Pro W3" charset="0"/>
              </a:rPr>
              <a:t> </a:t>
            </a:r>
            <a:r>
              <a:rPr lang="en-US" sz="2160" dirty="0" smtClean="0">
                <a:ea typeface="ヒラギノ角ゴ Pro W3" charset="0"/>
                <a:cs typeface="ヒラギノ角ゴ Pro W3" charset="0"/>
              </a:rPr>
              <a:t>Gold Standard annotations on the same “core” set of documents across all tasks.</a:t>
            </a:r>
            <a:endParaRPr lang="en-US" sz="2160" dirty="0">
              <a:ea typeface="ヒラギノ角ゴ Pro W3" charset="0"/>
              <a:cs typeface="ヒラギノ角ゴ Pro W3"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4894821"/>
              </p:ext>
            </p:extLst>
          </p:nvPr>
        </p:nvGraphicFramePr>
        <p:xfrm>
          <a:off x="594360" y="1987392"/>
          <a:ext cx="8023860" cy="3127540"/>
        </p:xfrm>
        <a:graphic>
          <a:graphicData uri="http://schemas.openxmlformats.org/drawingml/2006/table">
            <a:tbl>
              <a:tblPr/>
              <a:tblGrid>
                <a:gridCol w="1802476"/>
                <a:gridCol w="1731819"/>
                <a:gridCol w="1066800"/>
                <a:gridCol w="1159625"/>
                <a:gridCol w="2263140"/>
              </a:tblGrid>
              <a:tr h="974300">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a:ln>
                          <a:noFill/>
                        </a:ln>
                        <a:solidFill>
                          <a:srgbClr val="FFFFFF"/>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Georgia" charset="0"/>
                          <a:ea typeface="ヒラギノ角ゴ Pro W3" charset="-128"/>
                          <a:sym typeface="Gill Sans" charset="0"/>
                        </a:rPr>
                        <a:t>Languages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Georgia" charset="0"/>
                          <a:ea typeface="ヒラギノ角ゴ Pro W3" charset="-128"/>
                          <a:sym typeface="Gill Sans" charset="0"/>
                        </a:rPr>
                        <a:t>Cross-Lingual</a:t>
                      </a:r>
                      <a:endParaRPr kumimoji="0" lang="en-US" altLang="en-US" sz="1600" b="1" i="0" u="none" strike="noStrike" cap="none" normalizeH="0" baseline="0" dirty="0">
                        <a:ln>
                          <a:noFill/>
                        </a:ln>
                        <a:solidFill>
                          <a:srgbClr val="FFFFFF"/>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Georgia" charset="0"/>
                          <a:ea typeface="ヒラギノ角ゴ Pro W3" charset="-128"/>
                          <a:sym typeface="Gill Sans" charset="0"/>
                        </a:rPr>
                        <a:t>Docs Input</a:t>
                      </a:r>
                      <a:endParaRPr kumimoji="0" lang="en-US" altLang="en-US" sz="1600" b="1" i="0" u="none" strike="noStrike" cap="none" normalizeH="0" baseline="0" dirty="0">
                        <a:ln>
                          <a:noFill/>
                        </a:ln>
                        <a:solidFill>
                          <a:srgbClr val="FFFFFF"/>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Georgia" charset="0"/>
                          <a:ea typeface="ヒラギノ角ゴ Pro W3" charset="-128"/>
                          <a:sym typeface="Gill Sans" charset="0"/>
                        </a:rPr>
                        <a:t>Docs evaluated, by gold standard annotation</a:t>
                      </a:r>
                      <a:endParaRPr kumimoji="0" lang="en-US" altLang="en-US" sz="1600" b="1" i="0" u="none" strike="noStrike" cap="none" normalizeH="0" baseline="0" dirty="0">
                        <a:ln>
                          <a:noFill/>
                        </a:ln>
                        <a:solidFill>
                          <a:srgbClr val="FFFFFF"/>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4292">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EDL</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ENG, CMN, SPA</a:t>
                      </a:r>
                      <a:endParaRPr kumimoji="0" lang="en-US" altLang="en-US" sz="1600" b="0" i="0" u="none" strike="noStrike" cap="none" normalizeH="0" baseline="0" dirty="0">
                        <a:ln>
                          <a:noFill/>
                        </a:ln>
                        <a:solidFill>
                          <a:srgbClr val="000000"/>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Y</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90,000 / 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500 / 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4292">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Cold Start KB/SF</a:t>
                      </a:r>
                      <a:endParaRPr kumimoji="0" lang="en-US" altLang="en-US" sz="1600" b="0" i="0" u="none" strike="noStrike" cap="none" normalizeH="0" baseline="0" dirty="0">
                        <a:ln>
                          <a:noFill/>
                        </a:ln>
                        <a:solidFill>
                          <a:srgbClr val="000000"/>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ENG, CMN, SPA</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Y</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90,000 / 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(assessment)</a:t>
                      </a:r>
                      <a:endParaRPr kumimoji="0" lang="en-US" altLang="en-US" sz="1600" b="0" i="0" u="none" strike="noStrike" cap="none" normalizeH="0" baseline="0" dirty="0">
                        <a:ln>
                          <a:noFill/>
                        </a:ln>
                        <a:solidFill>
                          <a:srgbClr val="000000"/>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394292">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Event Argument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ENG, CMN, SPA</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Y</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90,000 / 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500 / 3  (+assessment)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394292">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Event Nugget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ENG, CMN, SPA</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500 / 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500 / 3</a:t>
                      </a:r>
                      <a:endParaRPr kumimoji="0" lang="en-US" altLang="en-US" sz="1600" b="0" i="0" u="none" strike="noStrike" cap="none" normalizeH="0" baseline="0" dirty="0">
                        <a:ln>
                          <a:noFill/>
                        </a:ln>
                        <a:solidFill>
                          <a:srgbClr val="000000"/>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576072">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Belief and Sentiment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ENG, CMN, SPA</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000000"/>
                          </a:solidFill>
                          <a:effectLst/>
                          <a:latin typeface="Georgia" charset="0"/>
                          <a:ea typeface="ヒラギノ角ゴ Pro W3" charset="-128"/>
                          <a:sym typeface="Gill Sans" charset="0"/>
                        </a:rPr>
                        <a:t>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500 / 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lvl1pPr algn="l" eaLnBrk="0" hangingPunct="0">
                        <a:spcBef>
                          <a:spcPts val="338"/>
                        </a:spcBef>
                        <a:buClr>
                          <a:srgbClr val="A04DA3"/>
                        </a:buClr>
                        <a:buFont typeface="Georgia" charset="0"/>
                        <a:defRPr sz="2700">
                          <a:solidFill>
                            <a:schemeClr val="tx1"/>
                          </a:solidFill>
                          <a:latin typeface="Georgia" charset="0"/>
                          <a:ea typeface="ＭＳ Ｐゴシック" charset="-128"/>
                        </a:defRPr>
                      </a:lvl1pPr>
                      <a:lvl2pPr marL="742950" indent="-285750" algn="l" eaLnBrk="0" hangingPunct="0">
                        <a:spcBef>
                          <a:spcPts val="338"/>
                        </a:spcBef>
                        <a:buClr>
                          <a:schemeClr val="accent2"/>
                        </a:buClr>
                        <a:buFont typeface="Georgia" charset="0"/>
                        <a:defRPr sz="2500">
                          <a:solidFill>
                            <a:schemeClr val="accent2"/>
                          </a:solidFill>
                          <a:latin typeface="Georgia" charset="0"/>
                          <a:ea typeface="ＭＳ Ｐゴシック" charset="-128"/>
                        </a:defRPr>
                      </a:lvl2pPr>
                      <a:lvl3pPr marL="1143000" indent="-228600" algn="l" eaLnBrk="0" hangingPunct="0">
                        <a:spcBef>
                          <a:spcPts val="338"/>
                        </a:spcBef>
                        <a:buClr>
                          <a:schemeClr val="accent1"/>
                        </a:buClr>
                        <a:buFont typeface="Wingdings 2" charset="2"/>
                        <a:defRPr sz="2300">
                          <a:solidFill>
                            <a:schemeClr val="accent1"/>
                          </a:solidFill>
                          <a:latin typeface="Georgia" charset="0"/>
                          <a:ea typeface="ＭＳ Ｐゴシック" charset="-128"/>
                        </a:defRPr>
                      </a:lvl3pPr>
                      <a:lvl4pPr marL="1600200" indent="-228600" algn="l" eaLnBrk="0" hangingPunct="0">
                        <a:spcBef>
                          <a:spcPts val="338"/>
                        </a:spcBef>
                        <a:buClr>
                          <a:schemeClr val="accent1"/>
                        </a:buClr>
                        <a:buFont typeface="Wingdings 2" charset="2"/>
                        <a:defRPr sz="2000">
                          <a:solidFill>
                            <a:schemeClr val="accent1"/>
                          </a:solidFill>
                          <a:latin typeface="Georgia" charset="0"/>
                          <a:ea typeface="ＭＳ Ｐゴシック" charset="-128"/>
                        </a:defRPr>
                      </a:lvl4pPr>
                      <a:lvl5pPr marL="2057400" indent="-228600" algn="l" eaLnBrk="0" hangingPunct="0">
                        <a:spcBef>
                          <a:spcPts val="338"/>
                        </a:spcBef>
                        <a:buClr>
                          <a:srgbClr val="A04DA3"/>
                        </a:buClr>
                        <a:buFont typeface="Georgia" charset="0"/>
                        <a:defRPr sz="2000">
                          <a:solidFill>
                            <a:srgbClr val="A04DA3"/>
                          </a:solidFill>
                          <a:latin typeface="Georgia" charset="0"/>
                          <a:ea typeface="ＭＳ Ｐゴシック" charset="-128"/>
                        </a:defRPr>
                      </a:lvl5pPr>
                      <a:lvl6pPr marL="25146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6pPr>
                      <a:lvl7pPr marL="29718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7pPr>
                      <a:lvl8pPr marL="34290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8pPr>
                      <a:lvl9pPr marL="3886200" indent="-228600" eaLnBrk="0" fontAlgn="base" hangingPunct="0">
                        <a:spcBef>
                          <a:spcPts val="338"/>
                        </a:spcBef>
                        <a:spcAft>
                          <a:spcPct val="0"/>
                        </a:spcAft>
                        <a:buClr>
                          <a:srgbClr val="A04DA3"/>
                        </a:buClr>
                        <a:buFont typeface="Georgia" charset="0"/>
                        <a:defRPr sz="2000">
                          <a:solidFill>
                            <a:srgbClr val="A04DA3"/>
                          </a:solidFill>
                          <a:latin typeface="Georgia"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Georgia" charset="0"/>
                          <a:ea typeface="ヒラギノ角ゴ Pro W3" charset="-128"/>
                          <a:sym typeface="Gill Sans" charset="0"/>
                        </a:rPr>
                        <a:t>500 / 3</a:t>
                      </a:r>
                      <a:endParaRPr kumimoji="0" lang="en-US" altLang="en-US" sz="1600" b="0" i="0" u="none" strike="noStrike" cap="none" normalizeH="0" baseline="0" dirty="0">
                        <a:ln>
                          <a:noFill/>
                        </a:ln>
                        <a:solidFill>
                          <a:srgbClr val="000000"/>
                        </a:solidFill>
                        <a:effectLst/>
                        <a:latin typeface="Georgia" charset="0"/>
                        <a:ea typeface="ヒラギノ角ゴ Pro W3" charset="-128"/>
                        <a:sym typeface="Gill Sans" charset="0"/>
                      </a:endParaRP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Tree>
    <p:extLst>
      <p:ext uri="{BB962C8B-B14F-4D97-AF65-F5344CB8AC3E}">
        <p14:creationId xmlns:p14="http://schemas.microsoft.com/office/powerpoint/2010/main" val="104028878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What’s next?</a:t>
            </a:r>
            <a:endParaRPr lang="en-US" sz="48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99032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60735" y="1803797"/>
            <a:ext cx="8777883" cy="4402336"/>
            <a:chOff x="0" y="0"/>
            <a:chExt cx="7864" cy="3944"/>
          </a:xfrm>
        </p:grpSpPr>
        <p:grpSp>
          <p:nvGrpSpPr>
            <p:cNvPr id="3" name="Group 3"/>
            <p:cNvGrpSpPr>
              <a:grpSpLocks/>
            </p:cNvGrpSpPr>
            <p:nvPr/>
          </p:nvGrpSpPr>
          <p:grpSpPr bwMode="auto">
            <a:xfrm>
              <a:off x="5656" y="1869"/>
              <a:ext cx="2024" cy="763"/>
              <a:chOff x="0" y="0"/>
              <a:chExt cx="2024" cy="762"/>
            </a:xfrm>
          </p:grpSpPr>
          <p:sp>
            <p:nvSpPr>
              <p:cNvPr id="29697" name="AutoShape 1"/>
              <p:cNvSpPr>
                <a:spLocks/>
              </p:cNvSpPr>
              <p:nvPr/>
            </p:nvSpPr>
            <p:spPr bwMode="auto">
              <a:xfrm>
                <a:off x="0" y="362"/>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Homer Simpson</a:t>
                </a:r>
              </a:p>
            </p:txBody>
          </p:sp>
          <p:pic>
            <p:nvPicPr>
              <p:cNvPr id="29698" name="Picture 2"/>
              <p:cNvPicPr>
                <a:picLocks noChangeArrowheads="1"/>
              </p:cNvPicPr>
              <p:nvPr/>
            </p:nvPicPr>
            <p:blipFill>
              <a:blip r:embed="rId2"/>
              <a:srcRect/>
              <a:stretch>
                <a:fillRect/>
              </a:stretch>
            </p:blipFill>
            <p:spPr bwMode="auto">
              <a:xfrm>
                <a:off x="115" y="0"/>
                <a:ext cx="472" cy="768"/>
              </a:xfrm>
              <a:prstGeom prst="rect">
                <a:avLst/>
              </a:prstGeom>
              <a:noFill/>
              <a:ln w="12700" cap="flat">
                <a:noFill/>
                <a:miter lim="800000"/>
                <a:headEnd/>
                <a:tailEnd/>
              </a:ln>
            </p:spPr>
          </p:pic>
        </p:grpSp>
        <p:grpSp>
          <p:nvGrpSpPr>
            <p:cNvPr id="4" name="Group 6"/>
            <p:cNvGrpSpPr>
              <a:grpSpLocks/>
            </p:cNvGrpSpPr>
            <p:nvPr/>
          </p:nvGrpSpPr>
          <p:grpSpPr bwMode="auto">
            <a:xfrm>
              <a:off x="4136" y="3264"/>
              <a:ext cx="1744" cy="680"/>
              <a:chOff x="0" y="0"/>
              <a:chExt cx="1744" cy="680"/>
            </a:xfrm>
          </p:grpSpPr>
          <p:sp>
            <p:nvSpPr>
              <p:cNvPr id="29700" name="AutoShape 4"/>
              <p:cNvSpPr>
                <a:spLocks/>
              </p:cNvSpPr>
              <p:nvPr/>
            </p:nvSpPr>
            <p:spPr bwMode="auto">
              <a:xfrm>
                <a:off x="0" y="280"/>
                <a:ext cx="174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Bart Simpson</a:t>
                </a:r>
              </a:p>
            </p:txBody>
          </p:sp>
          <p:pic>
            <p:nvPicPr>
              <p:cNvPr id="29701" name="Picture 5"/>
              <p:cNvPicPr>
                <a:picLocks noChangeArrowheads="1"/>
              </p:cNvPicPr>
              <p:nvPr/>
            </p:nvPicPr>
            <p:blipFill>
              <a:blip r:embed="rId3"/>
              <a:srcRect/>
              <a:stretch>
                <a:fillRect/>
              </a:stretch>
            </p:blipFill>
            <p:spPr bwMode="auto">
              <a:xfrm>
                <a:off x="182" y="0"/>
                <a:ext cx="408" cy="680"/>
              </a:xfrm>
              <a:prstGeom prst="rect">
                <a:avLst/>
              </a:prstGeom>
              <a:noFill/>
              <a:ln w="12700" cap="flat">
                <a:noFill/>
                <a:miter lim="800000"/>
                <a:headEnd/>
                <a:tailEnd/>
              </a:ln>
            </p:spPr>
          </p:pic>
        </p:grpSp>
        <p:grpSp>
          <p:nvGrpSpPr>
            <p:cNvPr id="5" name="Group 9"/>
            <p:cNvGrpSpPr>
              <a:grpSpLocks/>
            </p:cNvGrpSpPr>
            <p:nvPr/>
          </p:nvGrpSpPr>
          <p:grpSpPr bwMode="auto">
            <a:xfrm>
              <a:off x="1776" y="3288"/>
              <a:ext cx="1680" cy="656"/>
              <a:chOff x="0" y="0"/>
              <a:chExt cx="1680" cy="656"/>
            </a:xfrm>
          </p:grpSpPr>
          <p:sp>
            <p:nvSpPr>
              <p:cNvPr id="29703" name="AutoShape 7"/>
              <p:cNvSpPr>
                <a:spLocks/>
              </p:cNvSpPr>
              <p:nvPr/>
            </p:nvSpPr>
            <p:spPr bwMode="auto">
              <a:xfrm>
                <a:off x="0" y="256"/>
                <a:ext cx="1680"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Lisa Simpson</a:t>
                </a:r>
              </a:p>
            </p:txBody>
          </p:sp>
          <p:pic>
            <p:nvPicPr>
              <p:cNvPr id="29704" name="Picture 8"/>
              <p:cNvPicPr>
                <a:picLocks noChangeArrowheads="1"/>
              </p:cNvPicPr>
              <p:nvPr/>
            </p:nvPicPr>
            <p:blipFill>
              <a:blip r:embed="rId4"/>
              <a:srcRect/>
              <a:stretch>
                <a:fillRect/>
              </a:stretch>
            </p:blipFill>
            <p:spPr bwMode="auto">
              <a:xfrm>
                <a:off x="93" y="0"/>
                <a:ext cx="536" cy="656"/>
              </a:xfrm>
              <a:prstGeom prst="rect">
                <a:avLst/>
              </a:prstGeom>
              <a:noFill/>
              <a:ln w="12700" cap="flat">
                <a:noFill/>
                <a:miter lim="800000"/>
                <a:headEnd/>
                <a:tailEnd/>
              </a:ln>
            </p:spPr>
          </p:pic>
        </p:grpSp>
        <p:grpSp>
          <p:nvGrpSpPr>
            <p:cNvPr id="6" name="Group 12"/>
            <p:cNvGrpSpPr>
              <a:grpSpLocks/>
            </p:cNvGrpSpPr>
            <p:nvPr/>
          </p:nvGrpSpPr>
          <p:grpSpPr bwMode="auto">
            <a:xfrm>
              <a:off x="2944" y="1225"/>
              <a:ext cx="2024" cy="1407"/>
              <a:chOff x="0" y="0"/>
              <a:chExt cx="2024" cy="1406"/>
            </a:xfrm>
          </p:grpSpPr>
          <p:sp>
            <p:nvSpPr>
              <p:cNvPr id="29706" name="AutoShape 10"/>
              <p:cNvSpPr>
                <a:spLocks/>
              </p:cNvSpPr>
              <p:nvPr/>
            </p:nvSpPr>
            <p:spPr bwMode="auto">
              <a:xfrm>
                <a:off x="0" y="1006"/>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Marge Simpson</a:t>
                </a:r>
              </a:p>
            </p:txBody>
          </p:sp>
          <p:pic>
            <p:nvPicPr>
              <p:cNvPr id="29707" name="Picture 11"/>
              <p:cNvPicPr>
                <a:picLocks noChangeArrowheads="1"/>
              </p:cNvPicPr>
              <p:nvPr/>
            </p:nvPicPr>
            <p:blipFill>
              <a:blip r:embed="rId5"/>
              <a:srcRect/>
              <a:stretch>
                <a:fillRect/>
              </a:stretch>
            </p:blipFill>
            <p:spPr bwMode="auto">
              <a:xfrm>
                <a:off x="6" y="0"/>
                <a:ext cx="616" cy="1408"/>
              </a:xfrm>
              <a:prstGeom prst="rect">
                <a:avLst/>
              </a:prstGeom>
              <a:noFill/>
              <a:ln w="12700" cap="flat">
                <a:noFill/>
                <a:miter lim="800000"/>
                <a:headEnd/>
                <a:tailEnd/>
              </a:ln>
            </p:spPr>
          </p:pic>
        </p:grpSp>
        <p:grpSp>
          <p:nvGrpSpPr>
            <p:cNvPr id="7" name="Group 15"/>
            <p:cNvGrpSpPr>
              <a:grpSpLocks/>
            </p:cNvGrpSpPr>
            <p:nvPr/>
          </p:nvGrpSpPr>
          <p:grpSpPr bwMode="auto">
            <a:xfrm>
              <a:off x="0" y="2176"/>
              <a:ext cx="2024" cy="912"/>
              <a:chOff x="0" y="0"/>
              <a:chExt cx="2024" cy="911"/>
            </a:xfrm>
          </p:grpSpPr>
          <p:sp>
            <p:nvSpPr>
              <p:cNvPr id="29709" name="AutoShape 13"/>
              <p:cNvSpPr>
                <a:spLocks/>
              </p:cNvSpPr>
              <p:nvPr/>
            </p:nvSpPr>
            <p:spPr bwMode="auto">
              <a:xfrm>
                <a:off x="0" y="511"/>
                <a:ext cx="2024" cy="400"/>
              </a:xfrm>
              <a:prstGeom prst="roundRect">
                <a:avLst>
                  <a:gd name="adj" fmla="val 3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sz="1700" dirty="0">
                    <a:effectLst>
                      <a:outerShdw blurRad="38100" dist="38100" dir="2700000" algn="tl">
                        <a:srgbClr val="000000"/>
                      </a:outerShdw>
                    </a:effectLst>
                    <a:ea typeface="Gill Sans" charset="0"/>
                    <a:cs typeface="Gill Sans" charset="0"/>
                  </a:rPr>
                  <a:t>Springfield Elementary</a:t>
                </a:r>
              </a:p>
            </p:txBody>
          </p:sp>
          <p:pic>
            <p:nvPicPr>
              <p:cNvPr id="29710" name="Picture 14"/>
              <p:cNvPicPr>
                <a:picLocks noChangeArrowheads="1"/>
              </p:cNvPicPr>
              <p:nvPr/>
            </p:nvPicPr>
            <p:blipFill>
              <a:blip r:embed="rId6"/>
              <a:srcRect/>
              <a:stretch>
                <a:fillRect/>
              </a:stretch>
            </p:blipFill>
            <p:spPr bwMode="auto">
              <a:xfrm>
                <a:off x="471" y="0"/>
                <a:ext cx="1200" cy="608"/>
              </a:xfrm>
              <a:prstGeom prst="rect">
                <a:avLst/>
              </a:prstGeom>
              <a:noFill/>
              <a:ln w="12700" cap="flat">
                <a:noFill/>
                <a:miter lim="800000"/>
                <a:headEnd/>
                <a:tailEnd/>
              </a:ln>
            </p:spPr>
          </p:pic>
        </p:grpSp>
        <p:grpSp>
          <p:nvGrpSpPr>
            <p:cNvPr id="8" name="Group 18"/>
            <p:cNvGrpSpPr>
              <a:grpSpLocks/>
            </p:cNvGrpSpPr>
            <p:nvPr/>
          </p:nvGrpSpPr>
          <p:grpSpPr bwMode="auto">
            <a:xfrm>
              <a:off x="3048" y="0"/>
              <a:ext cx="1816" cy="568"/>
              <a:chOff x="0" y="0"/>
              <a:chExt cx="1816" cy="568"/>
            </a:xfrm>
          </p:grpSpPr>
          <p:sp>
            <p:nvSpPr>
              <p:cNvPr id="29712" name="AutoShape 16"/>
              <p:cNvSpPr>
                <a:spLocks/>
              </p:cNvSpPr>
              <p:nvPr/>
            </p:nvSpPr>
            <p:spPr bwMode="auto">
              <a:xfrm>
                <a:off x="0" y="168"/>
                <a:ext cx="1816" cy="400"/>
              </a:xfrm>
              <a:prstGeom prst="roundRect">
                <a:avLst>
                  <a:gd name="adj" fmla="val 3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Springfield</a:t>
                </a:r>
              </a:p>
            </p:txBody>
          </p:sp>
          <p:pic>
            <p:nvPicPr>
              <p:cNvPr id="29713" name="Picture 17"/>
              <p:cNvPicPr>
                <a:picLocks noChangeAspect="1" noChangeArrowheads="1"/>
              </p:cNvPicPr>
              <p:nvPr/>
            </p:nvPicPr>
            <p:blipFill>
              <a:blip r:embed="rId7"/>
              <a:srcRect/>
              <a:stretch>
                <a:fillRect/>
              </a:stretch>
            </p:blipFill>
            <p:spPr bwMode="auto">
              <a:xfrm>
                <a:off x="999" y="0"/>
                <a:ext cx="721" cy="568"/>
              </a:xfrm>
              <a:prstGeom prst="rect">
                <a:avLst/>
              </a:prstGeom>
              <a:noFill/>
              <a:ln w="12700" cap="flat">
                <a:noFill/>
                <a:miter lim="800000"/>
                <a:headEnd/>
                <a:tailEnd/>
              </a:ln>
            </p:spPr>
          </p:pic>
        </p:grpSp>
        <p:sp>
          <p:nvSpPr>
            <p:cNvPr id="29715" name="Rectangle 19"/>
            <p:cNvSpPr>
              <a:spLocks/>
            </p:cNvSpPr>
            <p:nvPr/>
          </p:nvSpPr>
          <p:spPr bwMode="auto">
            <a:xfrm>
              <a:off x="5309" y="1301"/>
              <a:ext cx="2029" cy="35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Copperplate" charset="0"/>
                  <a:ea typeface="Copperplate" charset="0"/>
                  <a:cs typeface="Copperplate" charset="0"/>
                  <a:sym typeface="Copperplate" charset="0"/>
                </a:rPr>
                <a:t>Bottomless Pete, Nature’s</a:t>
              </a:r>
            </a:p>
            <a:p>
              <a:r>
                <a:rPr lang="en-US" sz="1300" dirty="0">
                  <a:latin typeface="Copperplate" charset="0"/>
                  <a:ea typeface="Copperplate" charset="0"/>
                  <a:cs typeface="Copperplate" charset="0"/>
                  <a:sym typeface="Copperplate" charset="0"/>
                </a:rPr>
                <a:t>Cruelest Mistake</a:t>
              </a:r>
            </a:p>
          </p:txBody>
        </p:sp>
        <p:sp>
          <p:nvSpPr>
            <p:cNvPr id="29716" name="Line 20"/>
            <p:cNvSpPr>
              <a:spLocks noChangeShapeType="1"/>
            </p:cNvSpPr>
            <p:nvPr/>
          </p:nvSpPr>
          <p:spPr bwMode="auto">
            <a:xfrm>
              <a:off x="6672" y="1496"/>
              <a:ext cx="0" cy="7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7" name="Line 21"/>
            <p:cNvSpPr>
              <a:spLocks noChangeShapeType="1"/>
            </p:cNvSpPr>
            <p:nvPr/>
          </p:nvSpPr>
          <p:spPr bwMode="auto">
            <a:xfrm rot="10800000" flipH="1">
              <a:off x="2792" y="2638"/>
              <a:ext cx="1163"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8" name="Line 22"/>
            <p:cNvSpPr>
              <a:spLocks noChangeShapeType="1"/>
            </p:cNvSpPr>
            <p:nvPr/>
          </p:nvSpPr>
          <p:spPr bwMode="auto">
            <a:xfrm rot="10800000">
              <a:off x="3954" y="2638"/>
              <a:ext cx="1054"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9" name="Line 23"/>
            <p:cNvSpPr>
              <a:spLocks noChangeShapeType="1"/>
            </p:cNvSpPr>
            <p:nvPr/>
          </p:nvSpPr>
          <p:spPr bwMode="auto">
            <a:xfrm>
              <a:off x="1016" y="3088"/>
              <a:ext cx="760" cy="5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0" name="Line 24"/>
            <p:cNvSpPr>
              <a:spLocks noChangeShapeType="1"/>
            </p:cNvSpPr>
            <p:nvPr/>
          </p:nvSpPr>
          <p:spPr bwMode="auto">
            <a:xfrm>
              <a:off x="3960" y="592"/>
              <a:ext cx="0" cy="1649"/>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1" name="Line 25"/>
            <p:cNvSpPr>
              <a:spLocks noChangeShapeType="1"/>
            </p:cNvSpPr>
            <p:nvPr/>
          </p:nvSpPr>
          <p:spPr bwMode="auto">
            <a:xfrm flipH="1">
              <a:off x="4967" y="2450"/>
              <a:ext cx="689"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2" name="Rectangle 26"/>
            <p:cNvSpPr>
              <a:spLocks/>
            </p:cNvSpPr>
            <p:nvPr/>
          </p:nvSpPr>
          <p:spPr bwMode="auto">
            <a:xfrm>
              <a:off x="2940" y="2647"/>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3" name="Rectangle 27"/>
            <p:cNvSpPr>
              <a:spLocks/>
            </p:cNvSpPr>
            <p:nvPr/>
          </p:nvSpPr>
          <p:spPr bwMode="auto">
            <a:xfrm>
              <a:off x="4196" y="2651"/>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4" name="Rectangle 28"/>
            <p:cNvSpPr>
              <a:spLocks/>
            </p:cNvSpPr>
            <p:nvPr/>
          </p:nvSpPr>
          <p:spPr bwMode="auto">
            <a:xfrm>
              <a:off x="6715" y="2019"/>
              <a:ext cx="1149"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per:alternate_names</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5" name="Rectangle 29"/>
            <p:cNvSpPr>
              <a:spLocks/>
            </p:cNvSpPr>
            <p:nvPr/>
          </p:nvSpPr>
          <p:spPr bwMode="auto">
            <a:xfrm>
              <a:off x="4002" y="2083"/>
              <a:ext cx="1287"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per:cities_of_residence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6" name="Rectangle 30"/>
            <p:cNvSpPr>
              <a:spLocks/>
            </p:cNvSpPr>
            <p:nvPr/>
          </p:nvSpPr>
          <p:spPr bwMode="auto">
            <a:xfrm>
              <a:off x="5001" y="2450"/>
              <a:ext cx="621"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per:spouse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7" name="Rectangle 31"/>
            <p:cNvSpPr>
              <a:spLocks/>
            </p:cNvSpPr>
            <p:nvPr/>
          </p:nvSpPr>
          <p:spPr bwMode="auto">
            <a:xfrm>
              <a:off x="527" y="3627"/>
              <a:ext cx="1218"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per:schools_attended</a:t>
              </a:r>
              <a:endParaRPr lang="en-US" sz="1000" dirty="0">
                <a:latin typeface="ヒラギノ丸ゴ Pro W4" charset="-128"/>
                <a:ea typeface="ヒラギノ丸ゴ Pro W4" charset="-128"/>
                <a:cs typeface="ヒラギノ丸ゴ Pro W4" charset="-128"/>
                <a:sym typeface="ヒラギノ丸ゴ Pro W4" charset="-128"/>
              </a:endParaRPr>
            </a:p>
          </p:txBody>
        </p:sp>
      </p:grpSp>
      <p:sp>
        <p:nvSpPr>
          <p:cNvPr id="29740" name="Rectangle 44"/>
          <p:cNvSpPr>
            <a:spLocks/>
          </p:cNvSpPr>
          <p:nvPr/>
        </p:nvSpPr>
        <p:spPr bwMode="auto">
          <a:xfrm>
            <a:off x="1902506" y="478270"/>
            <a:ext cx="4566571" cy="55399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3600" smtClean="0">
                <a:latin typeface="+mj-lt"/>
                <a:ea typeface="Gill Sans" charset="0"/>
                <a:cs typeface="Gill Sans" charset="0"/>
              </a:rPr>
              <a:t>Build a Cold </a:t>
            </a:r>
            <a:r>
              <a:rPr lang="en-US" sz="3600" dirty="0" smtClean="0">
                <a:latin typeface="+mj-lt"/>
                <a:ea typeface="Gill Sans" charset="0"/>
                <a:cs typeface="Gill Sans" charset="0"/>
              </a:rPr>
              <a:t>Start++ KB</a:t>
            </a:r>
            <a:endParaRPr lang="en-US" sz="3600" dirty="0">
              <a:solidFill>
                <a:schemeClr val="tx1"/>
              </a:solidFill>
              <a:latin typeface="+mj-lt"/>
              <a:ea typeface="Gill Sans" charset="0"/>
              <a:cs typeface="Gill Sans" charset="0"/>
            </a:endParaRPr>
          </a:p>
        </p:txBody>
      </p:sp>
      <p:sp>
        <p:nvSpPr>
          <p:cNvPr id="46" name="AutoShape 10"/>
          <p:cNvSpPr>
            <a:spLocks/>
          </p:cNvSpPr>
          <p:nvPr/>
        </p:nvSpPr>
        <p:spPr bwMode="auto">
          <a:xfrm>
            <a:off x="428626" y="2183953"/>
            <a:ext cx="2259211" cy="446802"/>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err="1" smtClean="0">
                <a:effectLst>
                  <a:outerShdw blurRad="38100" dist="38100" dir="2700000" algn="tl">
                    <a:srgbClr val="000000"/>
                  </a:outerShdw>
                </a:effectLst>
                <a:ea typeface="Gill Sans" charset="0"/>
                <a:cs typeface="Gill Sans" charset="0"/>
              </a:rPr>
              <a:t>Seymore</a:t>
            </a:r>
            <a:r>
              <a:rPr lang="en-US" sz="1700" dirty="0" smtClean="0">
                <a:effectLst>
                  <a:outerShdw blurRad="38100" dist="38100" dir="2700000" algn="tl">
                    <a:srgbClr val="000000"/>
                  </a:outerShdw>
                </a:effectLst>
                <a:ea typeface="Gill Sans" charset="0"/>
                <a:cs typeface="Gill Sans" charset="0"/>
              </a:rPr>
              <a:t> Skinner</a:t>
            </a:r>
            <a:endParaRPr lang="en-US" sz="1700" dirty="0">
              <a:effectLst>
                <a:outerShdw blurRad="38100" dist="38100" dir="2700000" algn="tl">
                  <a:srgbClr val="000000"/>
                </a:outerShdw>
              </a:effectLst>
              <a:ea typeface="Gill Sans" charset="0"/>
              <a:cs typeface="Gill Sans"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05" y="1153045"/>
            <a:ext cx="1033860" cy="1553580"/>
          </a:xfrm>
          <a:prstGeom prst="rect">
            <a:avLst/>
          </a:prstGeom>
        </p:spPr>
      </p:pic>
      <p:sp>
        <p:nvSpPr>
          <p:cNvPr id="11" name="Oval 10"/>
          <p:cNvSpPr/>
          <p:nvPr/>
        </p:nvSpPr>
        <p:spPr>
          <a:xfrm>
            <a:off x="1483951" y="3063776"/>
            <a:ext cx="151146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Contact.Meet</a:t>
            </a:r>
            <a:endParaRPr lang="en-US" dirty="0"/>
          </a:p>
        </p:txBody>
      </p:sp>
      <p:sp>
        <p:nvSpPr>
          <p:cNvPr id="49" name="Line 22"/>
          <p:cNvSpPr>
            <a:spLocks noChangeShapeType="1"/>
          </p:cNvSpPr>
          <p:nvPr/>
        </p:nvSpPr>
        <p:spPr bwMode="auto">
          <a:xfrm rot="10800000">
            <a:off x="2845222" y="3771899"/>
            <a:ext cx="608334" cy="639297"/>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0" name="Line 22"/>
          <p:cNvSpPr>
            <a:spLocks noChangeShapeType="1"/>
          </p:cNvSpPr>
          <p:nvPr/>
        </p:nvSpPr>
        <p:spPr bwMode="auto">
          <a:xfrm rot="10800000" flipH="1" flipV="1">
            <a:off x="1544828" y="2676744"/>
            <a:ext cx="476502" cy="400985"/>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1" name="Rectangle 26"/>
          <p:cNvSpPr>
            <a:spLocks/>
          </p:cNvSpPr>
          <p:nvPr/>
        </p:nvSpPr>
        <p:spPr bwMode="auto">
          <a:xfrm>
            <a:off x="2913313" y="3694955"/>
            <a:ext cx="363882" cy="1538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smtClean="0">
                <a:latin typeface="ヒラギノ丸ゴ Pro W4" charset="-128"/>
                <a:ea typeface="ヒラギノ丸ゴ Pro W4" charset="-128"/>
                <a:cs typeface="ヒラギノ丸ゴ Pro W4" charset="-128"/>
                <a:sym typeface="ヒラギノ丸ゴ Pro W4" charset="-128"/>
              </a:rPr>
              <a:t>Entity</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2" name="Rectangle 26"/>
          <p:cNvSpPr>
            <a:spLocks/>
          </p:cNvSpPr>
          <p:nvPr/>
        </p:nvSpPr>
        <p:spPr bwMode="auto">
          <a:xfrm>
            <a:off x="2021330" y="2911694"/>
            <a:ext cx="363882" cy="1538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smtClean="0">
                <a:latin typeface="ヒラギノ丸ゴ Pro W4" charset="-128"/>
                <a:ea typeface="ヒラギノ丸ゴ Pro W4" charset="-128"/>
                <a:cs typeface="ヒラギノ丸ゴ Pro W4" charset="-128"/>
                <a:sym typeface="ヒラギノ丸ゴ Pro W4" charset="-128"/>
              </a:rPr>
              <a:t>Entity</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3" name="Rectangle 26"/>
          <p:cNvSpPr>
            <a:spLocks/>
          </p:cNvSpPr>
          <p:nvPr/>
        </p:nvSpPr>
        <p:spPr bwMode="auto">
          <a:xfrm>
            <a:off x="2824781" y="3102903"/>
            <a:ext cx="537006" cy="1538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smtClean="0">
                <a:latin typeface="ヒラギノ丸ゴ Pro W4" charset="-128"/>
                <a:ea typeface="ヒラギノ丸ゴ Pro W4" charset="-128"/>
                <a:cs typeface="ヒラギノ丸ゴ Pro W4" charset="-128"/>
                <a:sym typeface="ヒラギノ丸ゴ Pro W4" charset="-128"/>
              </a:rPr>
              <a:t>Location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4" name="Line 22"/>
          <p:cNvSpPr>
            <a:spLocks noChangeShapeType="1"/>
          </p:cNvSpPr>
          <p:nvPr/>
        </p:nvSpPr>
        <p:spPr bwMode="auto">
          <a:xfrm rot="10800000" flipV="1">
            <a:off x="2774494" y="2437806"/>
            <a:ext cx="832356" cy="74204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5" name="Line 22"/>
          <p:cNvSpPr>
            <a:spLocks noChangeShapeType="1"/>
          </p:cNvSpPr>
          <p:nvPr/>
        </p:nvSpPr>
        <p:spPr bwMode="auto">
          <a:xfrm rot="10800000" flipH="1" flipV="1">
            <a:off x="2409402" y="3974953"/>
            <a:ext cx="489400" cy="1775766"/>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6" name="Line 22"/>
          <p:cNvSpPr>
            <a:spLocks noChangeShapeType="1"/>
          </p:cNvSpPr>
          <p:nvPr/>
        </p:nvSpPr>
        <p:spPr bwMode="auto">
          <a:xfrm rot="10800000" flipV="1">
            <a:off x="4026174" y="6006331"/>
            <a:ext cx="751210"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7" name="Rectangle 26"/>
          <p:cNvSpPr>
            <a:spLocks/>
          </p:cNvSpPr>
          <p:nvPr/>
        </p:nvSpPr>
        <p:spPr bwMode="auto">
          <a:xfrm>
            <a:off x="2798339" y="5052413"/>
            <a:ext cx="86081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smtClean="0">
                <a:latin typeface="ヒラギノ丸ゴ Pro W4" charset="-128"/>
                <a:ea typeface="ヒラギノ丸ゴ Pro W4" charset="-128"/>
                <a:cs typeface="ヒラギノ丸ゴ Pro W4" charset="-128"/>
                <a:sym typeface="ヒラギノ丸ゴ Pro W4" charset="-128"/>
              </a:rPr>
              <a:t>Noncommited</a:t>
            </a:r>
            <a:endParaRPr lang="en-US" sz="1000" dirty="0" smtClean="0">
              <a:latin typeface="ヒラギノ丸ゴ Pro W4" charset="-128"/>
              <a:ea typeface="ヒラギノ丸ゴ Pro W4" charset="-128"/>
              <a:cs typeface="ヒラギノ丸ゴ Pro W4" charset="-128"/>
              <a:sym typeface="ヒラギノ丸ゴ Pro W4" charset="-128"/>
            </a:endParaRPr>
          </a:p>
          <a:p>
            <a:r>
              <a:rPr lang="en-US" sz="1000" dirty="0" smtClean="0">
                <a:latin typeface="ヒラギノ丸ゴ Pro W4" charset="-128"/>
                <a:ea typeface="ヒラギノ丸ゴ Pro W4" charset="-128"/>
                <a:cs typeface="ヒラギノ丸ゴ Pro W4" charset="-128"/>
                <a:sym typeface="ヒラギノ丸ゴ Pro W4" charset="-128"/>
              </a:rPr>
              <a:t>Belief</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8" name="Rectangle 26"/>
          <p:cNvSpPr>
            <a:spLocks/>
          </p:cNvSpPr>
          <p:nvPr/>
        </p:nvSpPr>
        <p:spPr bwMode="auto">
          <a:xfrm>
            <a:off x="4048625" y="5698554"/>
            <a:ext cx="633187"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smtClean="0">
                <a:latin typeface="ヒラギノ丸ゴ Pro W4" charset="-128"/>
                <a:ea typeface="ヒラギノ丸ゴ Pro W4" charset="-128"/>
                <a:cs typeface="ヒラギノ丸ゴ Pro W4" charset="-128"/>
                <a:sym typeface="ヒラギノ丸ゴ Pro W4" charset="-128"/>
              </a:rPr>
              <a:t>Negative</a:t>
            </a:r>
          </a:p>
          <a:p>
            <a:r>
              <a:rPr lang="en-US" sz="1000" dirty="0" smtClean="0">
                <a:latin typeface="ヒラギノ丸ゴ Pro W4" charset="-128"/>
                <a:ea typeface="ヒラギノ丸ゴ Pro W4" charset="-128"/>
                <a:cs typeface="ヒラギノ丸ゴ Pro W4" charset="-128"/>
                <a:sym typeface="ヒラギノ丸ゴ Pro W4" charset="-128"/>
              </a:rPr>
              <a:t>Sentiment</a:t>
            </a:r>
            <a:endParaRPr lang="en-US" sz="1000" dirty="0">
              <a:latin typeface="ヒラギノ丸ゴ Pro W4" charset="-128"/>
              <a:ea typeface="ヒラギノ丸ゴ Pro W4" charset="-128"/>
              <a:cs typeface="ヒラギノ丸ゴ Pro W4" charset="-128"/>
              <a:sym typeface="ヒラギノ丸ゴ Pro W4" charset="-128"/>
            </a:endParaRPr>
          </a:p>
        </p:txBody>
      </p:sp>
    </p:spTree>
    <p:extLst>
      <p:ext uri="{BB962C8B-B14F-4D97-AF65-F5344CB8AC3E}">
        <p14:creationId xmlns:p14="http://schemas.microsoft.com/office/powerpoint/2010/main" val="1513364832"/>
      </p:ext>
    </p:extLst>
  </p:cSld>
  <p:clrMapOvr>
    <a:masterClrMapping/>
  </p:clrMapOvr>
  <p:transition spd="med">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KBP 2017</a:t>
            </a:r>
            <a:endParaRPr lang="en-US" sz="3600" dirty="0"/>
          </a:p>
        </p:txBody>
      </p:sp>
      <p:sp>
        <p:nvSpPr>
          <p:cNvPr id="3" name="Content Placeholder 2"/>
          <p:cNvSpPr>
            <a:spLocks noGrp="1"/>
          </p:cNvSpPr>
          <p:nvPr>
            <p:ph idx="1"/>
          </p:nvPr>
        </p:nvSpPr>
        <p:spPr>
          <a:xfrm>
            <a:off x="323850" y="1531500"/>
            <a:ext cx="7886700" cy="3263504"/>
          </a:xfrm>
        </p:spPr>
        <p:txBody>
          <a:bodyPr>
            <a:noAutofit/>
          </a:bodyPr>
          <a:lstStyle/>
          <a:p>
            <a:r>
              <a:rPr lang="en-US" sz="1800" dirty="0"/>
              <a:t>Component KBP </a:t>
            </a:r>
            <a:r>
              <a:rPr lang="en-US" sz="1800" dirty="0" smtClean="0"/>
              <a:t>tasks and evaluations </a:t>
            </a:r>
            <a:r>
              <a:rPr lang="en-US" sz="1800" dirty="0"/>
              <a:t>(as in 2016)</a:t>
            </a:r>
          </a:p>
          <a:p>
            <a:pPr lvl="1"/>
            <a:r>
              <a:rPr lang="en-US" dirty="0" smtClean="0"/>
              <a:t>EDL</a:t>
            </a:r>
          </a:p>
          <a:p>
            <a:pPr lvl="1"/>
            <a:r>
              <a:rPr lang="en-US" dirty="0" smtClean="0"/>
              <a:t>Slot Filling</a:t>
            </a:r>
          </a:p>
          <a:p>
            <a:pPr lvl="1"/>
            <a:r>
              <a:rPr lang="en-US" dirty="0" smtClean="0"/>
              <a:t>Event Nuggets, Event Argument Extraction and Linking</a:t>
            </a:r>
          </a:p>
          <a:p>
            <a:pPr lvl="1"/>
            <a:r>
              <a:rPr lang="en-US" dirty="0" smtClean="0"/>
              <a:t>Belief and Sentiment</a:t>
            </a:r>
          </a:p>
          <a:p>
            <a:r>
              <a:rPr lang="en-US" sz="1800" dirty="0"/>
              <a:t>Cold Start++ KB Construction task  (Required of DEFT mega-teams)</a:t>
            </a:r>
          </a:p>
          <a:p>
            <a:pPr lvl="1"/>
            <a:r>
              <a:rPr lang="en-US" dirty="0" smtClean="0"/>
              <a:t>Systems construct KB from raw text.  KB contains:</a:t>
            </a:r>
          </a:p>
          <a:p>
            <a:pPr lvl="2"/>
            <a:r>
              <a:rPr lang="en-US" dirty="0"/>
              <a:t>Entities</a:t>
            </a:r>
          </a:p>
          <a:p>
            <a:pPr lvl="2"/>
            <a:r>
              <a:rPr lang="en-US" dirty="0"/>
              <a:t>Relations (Slots)</a:t>
            </a:r>
          </a:p>
          <a:p>
            <a:pPr lvl="2"/>
            <a:r>
              <a:rPr lang="en-US" dirty="0"/>
              <a:t>Events</a:t>
            </a:r>
          </a:p>
          <a:p>
            <a:pPr lvl="2"/>
            <a:r>
              <a:rPr lang="en-US" dirty="0"/>
              <a:t>Some aspects of Belief and Sentiment</a:t>
            </a:r>
          </a:p>
          <a:p>
            <a:pPr lvl="1"/>
            <a:r>
              <a:rPr lang="en-US" dirty="0" smtClean="0"/>
              <a:t>KB populated from English, Chinese, and Spanish (30K/30K/30K docs)</a:t>
            </a:r>
          </a:p>
        </p:txBody>
      </p:sp>
    </p:spTree>
    <p:extLst>
      <p:ext uri="{BB962C8B-B14F-4D97-AF65-F5344CB8AC3E}">
        <p14:creationId xmlns:p14="http://schemas.microsoft.com/office/powerpoint/2010/main" val="3628158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KBP 2017</a:t>
            </a:r>
            <a:endParaRPr lang="en-US" sz="3600" dirty="0"/>
          </a:p>
        </p:txBody>
      </p:sp>
      <p:sp>
        <p:nvSpPr>
          <p:cNvPr id="3" name="Content Placeholder 2"/>
          <p:cNvSpPr>
            <a:spLocks noGrp="1"/>
          </p:cNvSpPr>
          <p:nvPr>
            <p:ph idx="1"/>
          </p:nvPr>
        </p:nvSpPr>
        <p:spPr/>
        <p:txBody>
          <a:bodyPr/>
          <a:lstStyle/>
          <a:p>
            <a:r>
              <a:rPr lang="en-US" dirty="0" smtClean="0"/>
              <a:t>2017 may be last year when KBP evaluation is funded on a large scale, for so many component tasks</a:t>
            </a:r>
          </a:p>
          <a:p>
            <a:r>
              <a:rPr lang="en-US" dirty="0" smtClean="0"/>
              <a:t>Use gold </a:t>
            </a:r>
            <a:r>
              <a:rPr lang="en-US" dirty="0"/>
              <a:t>s</a:t>
            </a:r>
            <a:r>
              <a:rPr lang="en-US" dirty="0" smtClean="0"/>
              <a:t>tandard based evaluation whenever possible, to support continued component system development and evaluation after the official TAC KBP evaluations</a:t>
            </a:r>
          </a:p>
          <a:p>
            <a:pPr lvl="1"/>
            <a:r>
              <a:rPr lang="en-US" dirty="0" smtClean="0"/>
              <a:t>for EDL, within-doc Event extraction and linking, belief, belief, and sentiment</a:t>
            </a:r>
          </a:p>
          <a:p>
            <a:r>
              <a:rPr lang="en-US" dirty="0" smtClean="0"/>
              <a:t>Use query and assessment-based evaluation as needed for cross-document linking, evaluating the KB as a unified construct</a:t>
            </a:r>
          </a:p>
          <a:p>
            <a:pPr lvl="1"/>
            <a:endParaRPr lang="en-US" dirty="0" smtClean="0"/>
          </a:p>
          <a:p>
            <a:pPr lvl="1"/>
            <a:endParaRPr lang="en-US" dirty="0"/>
          </a:p>
        </p:txBody>
      </p:sp>
    </p:spTree>
    <p:extLst>
      <p:ext uri="{BB962C8B-B14F-4D97-AF65-F5344CB8AC3E}">
        <p14:creationId xmlns:p14="http://schemas.microsoft.com/office/powerpoint/2010/main" val="687818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TAC KBP (2009 – present)</a:t>
            </a:r>
            <a:endParaRPr lang="en-US" sz="3600" dirty="0"/>
          </a:p>
        </p:txBody>
      </p:sp>
      <p:sp>
        <p:nvSpPr>
          <p:cNvPr id="3" name="Content Placeholder 2"/>
          <p:cNvSpPr>
            <a:spLocks noGrp="1"/>
          </p:cNvSpPr>
          <p:nvPr>
            <p:ph idx="1"/>
          </p:nvPr>
        </p:nvSpPr>
        <p:spPr/>
        <p:txBody>
          <a:bodyPr>
            <a:normAutofit fontScale="92500" lnSpcReduction="10000"/>
          </a:bodyPr>
          <a:lstStyle/>
          <a:p>
            <a:r>
              <a:rPr lang="en-US" altLang="en-US" sz="2400" dirty="0" smtClean="0">
                <a:solidFill>
                  <a:srgbClr val="000000"/>
                </a:solidFill>
              </a:rPr>
              <a:t>Sponsored by US Department of Defense</a:t>
            </a:r>
          </a:p>
          <a:p>
            <a:r>
              <a:rPr lang="en-US" altLang="en-US" sz="2400" dirty="0">
                <a:solidFill>
                  <a:srgbClr val="000000"/>
                </a:solidFill>
              </a:rPr>
              <a:t>Goal: Populate a knowledge base (KB) with information about </a:t>
            </a:r>
            <a:r>
              <a:rPr lang="en-US" altLang="en-US" sz="2400" b="1" i="1" dirty="0">
                <a:solidFill>
                  <a:srgbClr val="000000"/>
                </a:solidFill>
              </a:rPr>
              <a:t>real world entities </a:t>
            </a:r>
            <a:r>
              <a:rPr lang="en-US" altLang="en-US" sz="2400" dirty="0">
                <a:solidFill>
                  <a:srgbClr val="000000"/>
                </a:solidFill>
              </a:rPr>
              <a:t>as found in a collection of source documents</a:t>
            </a:r>
          </a:p>
          <a:p>
            <a:r>
              <a:rPr lang="en-US" altLang="en-US" sz="2400" dirty="0" smtClean="0">
                <a:solidFill>
                  <a:srgbClr val="000000"/>
                </a:solidFill>
              </a:rPr>
              <a:t>KB must be suitable for automatic downstream analytic tools; no human in the loop (contrast to KB as a visualization or browsing tool)</a:t>
            </a:r>
          </a:p>
          <a:p>
            <a:pPr lvl="1"/>
            <a:r>
              <a:rPr lang="en-US" altLang="en-US" dirty="0">
                <a:solidFill>
                  <a:srgbClr val="000000"/>
                </a:solidFill>
              </a:rPr>
              <a:t>I</a:t>
            </a:r>
            <a:r>
              <a:rPr lang="en-US" altLang="en-US" dirty="0" smtClean="0">
                <a:solidFill>
                  <a:srgbClr val="000000"/>
                </a:solidFill>
              </a:rPr>
              <a:t>nput </a:t>
            </a:r>
            <a:r>
              <a:rPr lang="en-US" altLang="en-US" dirty="0">
                <a:solidFill>
                  <a:srgbClr val="000000"/>
                </a:solidFill>
              </a:rPr>
              <a:t>is unstructured text, output is structured </a:t>
            </a:r>
            <a:r>
              <a:rPr lang="en-US" altLang="en-US" dirty="0" smtClean="0">
                <a:solidFill>
                  <a:srgbClr val="000000"/>
                </a:solidFill>
              </a:rPr>
              <a:t>KB</a:t>
            </a:r>
            <a:endParaRPr lang="en-US" altLang="en-US" dirty="0">
              <a:solidFill>
                <a:srgbClr val="000000"/>
              </a:solidFill>
            </a:endParaRPr>
          </a:p>
          <a:p>
            <a:pPr lvl="1"/>
            <a:r>
              <a:rPr lang="en-US" altLang="en-US" dirty="0">
                <a:solidFill>
                  <a:srgbClr val="000000"/>
                </a:solidFill>
              </a:rPr>
              <a:t>Follow a predefined schema for the KB (rather than </a:t>
            </a:r>
            <a:r>
              <a:rPr lang="en-US" altLang="en-US" dirty="0" err="1">
                <a:solidFill>
                  <a:srgbClr val="000000"/>
                </a:solidFill>
              </a:rPr>
              <a:t>OpenIE</a:t>
            </a:r>
            <a:r>
              <a:rPr lang="en-US" altLang="en-US" dirty="0" smtClean="0">
                <a:solidFill>
                  <a:srgbClr val="000000"/>
                </a:solidFill>
              </a:rPr>
              <a:t>)</a:t>
            </a:r>
          </a:p>
          <a:p>
            <a:pPr lvl="1"/>
            <a:r>
              <a:rPr lang="en-US" altLang="en-US" dirty="0">
                <a:solidFill>
                  <a:srgbClr val="000000"/>
                </a:solidFill>
              </a:rPr>
              <a:t>C</a:t>
            </a:r>
            <a:r>
              <a:rPr lang="en-US" altLang="en-US" dirty="0" smtClean="0">
                <a:solidFill>
                  <a:srgbClr val="000000"/>
                </a:solidFill>
              </a:rPr>
              <a:t>onfidence associated with each assertion whenever possible, to guide usage in downstream analytics</a:t>
            </a:r>
            <a:endParaRPr lang="en-US" altLang="en-US" dirty="0">
              <a:solidFill>
                <a:srgbClr val="000000"/>
              </a:solidFill>
            </a:endParaRPr>
          </a:p>
          <a:p>
            <a:r>
              <a:rPr lang="en-US" altLang="en-US" sz="2400" dirty="0" smtClean="0">
                <a:solidFill>
                  <a:srgbClr val="000000"/>
                </a:solidFill>
              </a:rPr>
              <a:t>Two use cases:</a:t>
            </a:r>
          </a:p>
          <a:p>
            <a:pPr lvl="1"/>
            <a:r>
              <a:rPr lang="en-US" altLang="en-US" dirty="0" smtClean="0">
                <a:solidFill>
                  <a:srgbClr val="000000"/>
                </a:solidFill>
              </a:rPr>
              <a:t>Augment an existing reference KB</a:t>
            </a:r>
          </a:p>
          <a:p>
            <a:pPr lvl="1"/>
            <a:r>
              <a:rPr lang="en-US" altLang="en-US" dirty="0" smtClean="0">
                <a:solidFill>
                  <a:srgbClr val="000000"/>
                </a:solidFill>
              </a:rPr>
              <a:t>Construct a KB from scratch (Cold Start KBP)</a:t>
            </a:r>
            <a:endParaRPr lang="en-US" altLang="en-US" dirty="0">
              <a:solidFill>
                <a:srgbClr val="000000"/>
              </a:solidFill>
            </a:endParaRPr>
          </a:p>
        </p:txBody>
      </p:sp>
    </p:spTree>
    <p:extLst>
      <p:ext uri="{BB962C8B-B14F-4D97-AF65-F5344CB8AC3E}">
        <p14:creationId xmlns:p14="http://schemas.microsoft.com/office/powerpoint/2010/main" val="12780526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MAP and multi-hop </a:t>
            </a:r>
            <a:r>
              <a:rPr lang="en-US" sz="3600" dirty="0"/>
              <a:t>c</a:t>
            </a:r>
            <a:r>
              <a:rPr lang="en-US" sz="3600" dirty="0" smtClean="0"/>
              <a:t>onfidence values</a:t>
            </a:r>
            <a:endParaRPr lang="en-US" sz="3600" dirty="0"/>
          </a:p>
        </p:txBody>
      </p:sp>
      <p:sp>
        <p:nvSpPr>
          <p:cNvPr id="3" name="Content Placeholder 2"/>
          <p:cNvSpPr>
            <a:spLocks noGrp="1"/>
          </p:cNvSpPr>
          <p:nvPr>
            <p:ph idx="1"/>
          </p:nvPr>
        </p:nvSpPr>
        <p:spPr/>
        <p:txBody>
          <a:bodyPr>
            <a:normAutofit/>
          </a:bodyPr>
          <a:lstStyle/>
          <a:p>
            <a:r>
              <a:rPr lang="en-US" dirty="0" smtClean="0"/>
              <a:t>Add Mean Average Precision (MAP) as a primary metric to consider confidence values in KB relation provenances </a:t>
            </a:r>
          </a:p>
          <a:p>
            <a:r>
              <a:rPr lang="en-US" dirty="0" smtClean="0"/>
              <a:t>To compute MAP, rank all responses (single-hop and multi-hop) by confidence value</a:t>
            </a:r>
          </a:p>
          <a:p>
            <a:pPr lvl="1"/>
            <a:r>
              <a:rPr lang="en-US" dirty="0" smtClean="0"/>
              <a:t>Hop0 response: confidence is same as confidence associated with that provenance</a:t>
            </a:r>
          </a:p>
          <a:p>
            <a:pPr lvl="1"/>
            <a:r>
              <a:rPr lang="en-US" dirty="0" smtClean="0"/>
              <a:t>Hop1 response: confidence is product of confidence of each single-hop response along this path (from query to hop1)</a:t>
            </a:r>
          </a:p>
          <a:p>
            <a:pPr lvl="1"/>
            <a:r>
              <a:rPr lang="en-US" dirty="0"/>
              <a:t>E</a:t>
            </a:r>
            <a:r>
              <a:rPr lang="en-US" dirty="0" smtClean="0"/>
              <a:t>rrors in hop1 get penalized less than errors in hop0</a:t>
            </a:r>
          </a:p>
          <a:p>
            <a:pPr lvl="1"/>
            <a:r>
              <a:rPr lang="en-US" dirty="0" smtClean="0"/>
              <a:t>MAP could be a way to evaluate performance on hop0 and hop1 in a unified way that doesn’t overly penalize hop1 errors.</a:t>
            </a:r>
          </a:p>
        </p:txBody>
      </p:sp>
    </p:spTree>
    <p:extLst>
      <p:ext uri="{BB962C8B-B14F-4D97-AF65-F5344CB8AC3E}">
        <p14:creationId xmlns:p14="http://schemas.microsoft.com/office/powerpoint/2010/main" val="84152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Conclusions and future directions</a:t>
            </a:r>
            <a:endParaRPr lang="en-US" sz="3600" dirty="0"/>
          </a:p>
        </p:txBody>
      </p:sp>
      <p:sp>
        <p:nvSpPr>
          <p:cNvPr id="3" name="Content Placeholder 2"/>
          <p:cNvSpPr>
            <a:spLocks noGrp="1"/>
          </p:cNvSpPr>
          <p:nvPr>
            <p:ph idx="1"/>
          </p:nvPr>
        </p:nvSpPr>
        <p:spPr/>
        <p:txBody>
          <a:bodyPr/>
          <a:lstStyle/>
          <a:p>
            <a:r>
              <a:rPr lang="en-US" dirty="0" smtClean="0"/>
              <a:t>Complex KB Construction task effectively decomposed into component tasks for open community evaluations</a:t>
            </a:r>
          </a:p>
          <a:p>
            <a:r>
              <a:rPr lang="en-US" dirty="0" smtClean="0"/>
              <a:t>Putting the components together requires additional tuning to optimize for composite (rather than component) evaluation</a:t>
            </a:r>
          </a:p>
          <a:p>
            <a:r>
              <a:rPr lang="en-US" dirty="0" smtClean="0"/>
              <a:t>Trend towards gold standard based evaluation when possible, to support post-hoc component system development and evaluation</a:t>
            </a:r>
          </a:p>
          <a:p>
            <a:r>
              <a:rPr lang="en-US" dirty="0" smtClean="0"/>
              <a:t>Trend towards confidence/ranking metrics like MAP when possible</a:t>
            </a:r>
          </a:p>
          <a:p>
            <a:r>
              <a:rPr lang="en-US" dirty="0" smtClean="0"/>
              <a:t>Trend toward alternative hypotheses (related to belief state), including assertions with ACTUAL, as well as GENERIC, OTHER realis</a:t>
            </a:r>
          </a:p>
        </p:txBody>
      </p:sp>
    </p:spTree>
    <p:extLst>
      <p:ext uri="{BB962C8B-B14F-4D97-AF65-F5344CB8AC3E}">
        <p14:creationId xmlns:p14="http://schemas.microsoft.com/office/powerpoint/2010/main" val="2164870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Thanks to KBP track coordinators!</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Paul McNamee (Johns Hopkins University HLTCOE)</a:t>
            </a:r>
          </a:p>
          <a:p>
            <a:r>
              <a:rPr lang="en-US" dirty="0" smtClean="0"/>
              <a:t>Ralph </a:t>
            </a:r>
            <a:r>
              <a:rPr lang="en-US" dirty="0" err="1" smtClean="0"/>
              <a:t>Grishman</a:t>
            </a:r>
            <a:r>
              <a:rPr lang="en-US" dirty="0" smtClean="0"/>
              <a:t> (New York University)</a:t>
            </a:r>
          </a:p>
          <a:p>
            <a:r>
              <a:rPr lang="en-US" dirty="0" err="1" smtClean="0"/>
              <a:t>Heng</a:t>
            </a:r>
            <a:r>
              <a:rPr lang="en-US" dirty="0" smtClean="0"/>
              <a:t> Ji (</a:t>
            </a:r>
            <a:r>
              <a:rPr lang="en-US" dirty="0" err="1" smtClean="0"/>
              <a:t>Renssalaer</a:t>
            </a:r>
            <a:r>
              <a:rPr lang="en-US" dirty="0" smtClean="0"/>
              <a:t> Polytechnic Institute)</a:t>
            </a:r>
          </a:p>
          <a:p>
            <a:r>
              <a:rPr lang="en-US" dirty="0" smtClean="0"/>
              <a:t>Javier </a:t>
            </a:r>
            <a:r>
              <a:rPr lang="en-US" dirty="0" err="1" smtClean="0"/>
              <a:t>Artiles</a:t>
            </a:r>
            <a:r>
              <a:rPr lang="en-US" dirty="0" smtClean="0"/>
              <a:t> (</a:t>
            </a:r>
            <a:r>
              <a:rPr lang="en-US" dirty="0" err="1" smtClean="0"/>
              <a:t>Rakuten</a:t>
            </a:r>
            <a:r>
              <a:rPr lang="en-US" dirty="0" smtClean="0"/>
              <a:t> Technology)</a:t>
            </a:r>
          </a:p>
          <a:p>
            <a:r>
              <a:rPr lang="en-US" dirty="0" smtClean="0"/>
              <a:t>Mihai </a:t>
            </a:r>
            <a:r>
              <a:rPr lang="en-US" dirty="0" err="1" smtClean="0"/>
              <a:t>Surdeanu</a:t>
            </a:r>
            <a:r>
              <a:rPr lang="en-US" dirty="0" smtClean="0"/>
              <a:t> (University of Arizona)</a:t>
            </a:r>
          </a:p>
          <a:p>
            <a:r>
              <a:rPr lang="en-US" dirty="0" smtClean="0"/>
              <a:t>Jim Mayfield (Johns Hopkins University HLTCOE)</a:t>
            </a:r>
          </a:p>
          <a:p>
            <a:r>
              <a:rPr lang="en-US" dirty="0" smtClean="0"/>
              <a:t>Marjorie Freedman (Raytheon BBN)</a:t>
            </a:r>
          </a:p>
          <a:p>
            <a:r>
              <a:rPr lang="en-US" dirty="0" smtClean="0"/>
              <a:t>Teruko </a:t>
            </a:r>
            <a:r>
              <a:rPr lang="en-US" dirty="0" err="1" smtClean="0"/>
              <a:t>Mitamura</a:t>
            </a:r>
            <a:r>
              <a:rPr lang="en-US" dirty="0" smtClean="0"/>
              <a:t> (Carnegie Mellon University)</a:t>
            </a:r>
          </a:p>
          <a:p>
            <a:r>
              <a:rPr lang="en-US" dirty="0" smtClean="0"/>
              <a:t>Ed </a:t>
            </a:r>
            <a:r>
              <a:rPr lang="en-US" dirty="0" err="1" smtClean="0"/>
              <a:t>Hovy</a:t>
            </a:r>
            <a:r>
              <a:rPr lang="en-US" dirty="0" smtClean="0"/>
              <a:t> (Carnegie Mellon University)</a:t>
            </a:r>
          </a:p>
          <a:p>
            <a:r>
              <a:rPr lang="en-US" dirty="0" smtClean="0"/>
              <a:t>Claire </a:t>
            </a:r>
            <a:r>
              <a:rPr lang="en-US" dirty="0" err="1" smtClean="0"/>
              <a:t>Cardie</a:t>
            </a:r>
            <a:r>
              <a:rPr lang="en-US" dirty="0" smtClean="0"/>
              <a:t> (Cornell University)</a:t>
            </a:r>
          </a:p>
          <a:p>
            <a:r>
              <a:rPr lang="en-US" dirty="0" smtClean="0"/>
              <a:t>Owen </a:t>
            </a:r>
            <a:r>
              <a:rPr lang="en-US" dirty="0" err="1" smtClean="0"/>
              <a:t>Rambow</a:t>
            </a:r>
            <a:r>
              <a:rPr lang="en-US" dirty="0" smtClean="0"/>
              <a:t> (Columbia University)</a:t>
            </a:r>
          </a:p>
          <a:p>
            <a:r>
              <a:rPr lang="en-US" i="1" dirty="0" smtClean="0"/>
              <a:t>Linguistic Data Consortium (LDC)</a:t>
            </a:r>
            <a:endParaRPr lang="en-US" i="1" dirty="0"/>
          </a:p>
        </p:txBody>
      </p:sp>
    </p:spTree>
    <p:extLst>
      <p:ext uri="{BB962C8B-B14F-4D97-AF65-F5344CB8AC3E}">
        <p14:creationId xmlns:p14="http://schemas.microsoft.com/office/powerpoint/2010/main" val="117492750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LoReHLT – </a:t>
            </a:r>
            <a:r>
              <a:rPr lang="en-US" dirty="0">
                <a:solidFill>
                  <a:srgbClr val="FF0000"/>
                </a:solidFill>
              </a:rPr>
              <a:t>Lo</a:t>
            </a:r>
            <a:r>
              <a:rPr lang="en-US" dirty="0"/>
              <a:t>w </a:t>
            </a:r>
            <a:r>
              <a:rPr lang="en-US" dirty="0">
                <a:solidFill>
                  <a:srgbClr val="FF0000"/>
                </a:solidFill>
              </a:rPr>
              <a:t>Re</a:t>
            </a:r>
            <a:r>
              <a:rPr lang="en-US" dirty="0"/>
              <a:t>sources </a:t>
            </a:r>
            <a:r>
              <a:rPr lang="en-US" dirty="0">
                <a:solidFill>
                  <a:srgbClr val="FF0000"/>
                </a:solidFill>
              </a:rPr>
              <a:t>HLT</a:t>
            </a:r>
          </a:p>
        </p:txBody>
      </p:sp>
      <p:sp>
        <p:nvSpPr>
          <p:cNvPr id="3" name="Content Placeholder 2"/>
          <p:cNvSpPr>
            <a:spLocks noGrp="1"/>
          </p:cNvSpPr>
          <p:nvPr>
            <p:ph idx="1"/>
          </p:nvPr>
        </p:nvSpPr>
        <p:spPr>
          <a:xfrm>
            <a:off x="457200" y="1979307"/>
            <a:ext cx="8437418" cy="3899430"/>
          </a:xfrm>
        </p:spPr>
        <p:txBody>
          <a:bodyPr>
            <a:normAutofit lnSpcReduction="10000"/>
          </a:bodyPr>
          <a:lstStyle/>
          <a:p>
            <a:r>
              <a:rPr lang="en-US" sz="2400" dirty="0"/>
              <a:t>Open evaluations of component technologies relevant to LORELEI (Low Resource Languages for Emergent Incidents)</a:t>
            </a:r>
          </a:p>
          <a:p>
            <a:r>
              <a:rPr lang="en-US" sz="2400" dirty="0"/>
              <a:t>LoReHLT16: NER, MT, and </a:t>
            </a:r>
            <a:r>
              <a:rPr lang="en-US" sz="2400" dirty="0" smtClean="0"/>
              <a:t>Situation Frames </a:t>
            </a:r>
            <a:r>
              <a:rPr lang="en-US" sz="2400" dirty="0"/>
              <a:t>in </a:t>
            </a:r>
            <a:r>
              <a:rPr lang="en-US" sz="2400" dirty="0" smtClean="0"/>
              <a:t>Uyghur</a:t>
            </a:r>
            <a:endParaRPr lang="en-US" sz="2400" dirty="0"/>
          </a:p>
          <a:p>
            <a:r>
              <a:rPr lang="en-US" sz="2400" dirty="0"/>
              <a:t>LoReHLT17: EDL, MT and </a:t>
            </a:r>
            <a:r>
              <a:rPr lang="en-US" sz="2400" dirty="0" smtClean="0"/>
              <a:t>Situation Frames</a:t>
            </a:r>
            <a:endParaRPr lang="en-US" sz="2400" dirty="0"/>
          </a:p>
          <a:p>
            <a:pPr lvl="1"/>
            <a:r>
              <a:rPr lang="en-US" sz="2200" dirty="0"/>
              <a:t>Two surprise incident languages (IL’s) in parallel </a:t>
            </a:r>
          </a:p>
          <a:p>
            <a:pPr lvl="1"/>
            <a:r>
              <a:rPr lang="en-US" sz="2200" dirty="0"/>
              <a:t>Three evaluation checkpoints to gauge performance based on time and resources given</a:t>
            </a:r>
          </a:p>
          <a:p>
            <a:pPr lvl="1"/>
            <a:r>
              <a:rPr lang="en-US" sz="2200" dirty="0"/>
              <a:t>EDL in LoReHLT similar to but more challenging than EDL in KBP</a:t>
            </a:r>
          </a:p>
          <a:p>
            <a:pPr lvl="1"/>
            <a:r>
              <a:rPr lang="en-US" sz="2200" dirty="0"/>
              <a:t>2~3 weeks in </a:t>
            </a:r>
            <a:r>
              <a:rPr lang="en-US" sz="2200" dirty="0" smtClean="0"/>
              <a:t>August (after ACL)</a:t>
            </a:r>
            <a:endParaRPr lang="en-US" sz="2200" dirty="0"/>
          </a:p>
          <a:p>
            <a:pPr lvl="1"/>
            <a:r>
              <a:rPr lang="en-US" sz="2200" dirty="0"/>
              <a:t>https://www.nist.gov/itl/iad/mig/lorehlt-evaluations</a:t>
            </a:r>
          </a:p>
          <a:p>
            <a:pPr lvl="1"/>
            <a:endParaRPr lang="en-US" sz="2200" dirty="0"/>
          </a:p>
        </p:txBody>
      </p:sp>
      <p:sp>
        <p:nvSpPr>
          <p:cNvPr id="9" name="Slide Number Placeholder 8"/>
          <p:cNvSpPr>
            <a:spLocks noGrp="1"/>
          </p:cNvSpPr>
          <p:nvPr>
            <p:ph type="sldNum" sz="quarter" idx="12"/>
          </p:nvPr>
        </p:nvSpPr>
        <p:spPr/>
        <p:txBody>
          <a:bodyPr/>
          <a:lstStyle/>
          <a:p>
            <a:fld id="{F155FD1F-1326-4434-910B-50631E33E35E}"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val="399803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60735" y="1803797"/>
            <a:ext cx="8777883" cy="4402336"/>
            <a:chOff x="0" y="0"/>
            <a:chExt cx="7864" cy="3944"/>
          </a:xfrm>
        </p:grpSpPr>
        <p:grpSp>
          <p:nvGrpSpPr>
            <p:cNvPr id="3" name="Group 3"/>
            <p:cNvGrpSpPr>
              <a:grpSpLocks/>
            </p:cNvGrpSpPr>
            <p:nvPr/>
          </p:nvGrpSpPr>
          <p:grpSpPr bwMode="auto">
            <a:xfrm>
              <a:off x="5656" y="1869"/>
              <a:ext cx="2024" cy="763"/>
              <a:chOff x="0" y="0"/>
              <a:chExt cx="2024" cy="762"/>
            </a:xfrm>
          </p:grpSpPr>
          <p:sp>
            <p:nvSpPr>
              <p:cNvPr id="29697" name="AutoShape 1"/>
              <p:cNvSpPr>
                <a:spLocks/>
              </p:cNvSpPr>
              <p:nvPr/>
            </p:nvSpPr>
            <p:spPr bwMode="auto">
              <a:xfrm>
                <a:off x="0" y="362"/>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Homer Simpson</a:t>
                </a:r>
              </a:p>
            </p:txBody>
          </p:sp>
          <p:pic>
            <p:nvPicPr>
              <p:cNvPr id="29698" name="Picture 2"/>
              <p:cNvPicPr>
                <a:picLocks noChangeArrowheads="1"/>
              </p:cNvPicPr>
              <p:nvPr/>
            </p:nvPicPr>
            <p:blipFill>
              <a:blip r:embed="rId2"/>
              <a:srcRect/>
              <a:stretch>
                <a:fillRect/>
              </a:stretch>
            </p:blipFill>
            <p:spPr bwMode="auto">
              <a:xfrm>
                <a:off x="115" y="0"/>
                <a:ext cx="472" cy="768"/>
              </a:xfrm>
              <a:prstGeom prst="rect">
                <a:avLst/>
              </a:prstGeom>
              <a:noFill/>
              <a:ln w="12700" cap="flat">
                <a:noFill/>
                <a:miter lim="800000"/>
                <a:headEnd/>
                <a:tailEnd/>
              </a:ln>
            </p:spPr>
          </p:pic>
        </p:grpSp>
        <p:grpSp>
          <p:nvGrpSpPr>
            <p:cNvPr id="4" name="Group 6"/>
            <p:cNvGrpSpPr>
              <a:grpSpLocks/>
            </p:cNvGrpSpPr>
            <p:nvPr/>
          </p:nvGrpSpPr>
          <p:grpSpPr bwMode="auto">
            <a:xfrm>
              <a:off x="4136" y="3264"/>
              <a:ext cx="1744" cy="680"/>
              <a:chOff x="0" y="0"/>
              <a:chExt cx="1744" cy="680"/>
            </a:xfrm>
          </p:grpSpPr>
          <p:sp>
            <p:nvSpPr>
              <p:cNvPr id="29700" name="AutoShape 4"/>
              <p:cNvSpPr>
                <a:spLocks/>
              </p:cNvSpPr>
              <p:nvPr/>
            </p:nvSpPr>
            <p:spPr bwMode="auto">
              <a:xfrm>
                <a:off x="0" y="280"/>
                <a:ext cx="174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Bart Simpson</a:t>
                </a:r>
              </a:p>
            </p:txBody>
          </p:sp>
          <p:pic>
            <p:nvPicPr>
              <p:cNvPr id="29701" name="Picture 5"/>
              <p:cNvPicPr>
                <a:picLocks noChangeArrowheads="1"/>
              </p:cNvPicPr>
              <p:nvPr/>
            </p:nvPicPr>
            <p:blipFill>
              <a:blip r:embed="rId3"/>
              <a:srcRect/>
              <a:stretch>
                <a:fillRect/>
              </a:stretch>
            </p:blipFill>
            <p:spPr bwMode="auto">
              <a:xfrm>
                <a:off x="182" y="0"/>
                <a:ext cx="408" cy="680"/>
              </a:xfrm>
              <a:prstGeom prst="rect">
                <a:avLst/>
              </a:prstGeom>
              <a:noFill/>
              <a:ln w="12700" cap="flat">
                <a:noFill/>
                <a:miter lim="800000"/>
                <a:headEnd/>
                <a:tailEnd/>
              </a:ln>
            </p:spPr>
          </p:pic>
        </p:grpSp>
        <p:grpSp>
          <p:nvGrpSpPr>
            <p:cNvPr id="5" name="Group 9"/>
            <p:cNvGrpSpPr>
              <a:grpSpLocks/>
            </p:cNvGrpSpPr>
            <p:nvPr/>
          </p:nvGrpSpPr>
          <p:grpSpPr bwMode="auto">
            <a:xfrm>
              <a:off x="1776" y="3288"/>
              <a:ext cx="1680" cy="656"/>
              <a:chOff x="0" y="0"/>
              <a:chExt cx="1680" cy="656"/>
            </a:xfrm>
          </p:grpSpPr>
          <p:sp>
            <p:nvSpPr>
              <p:cNvPr id="29703" name="AutoShape 7"/>
              <p:cNvSpPr>
                <a:spLocks/>
              </p:cNvSpPr>
              <p:nvPr/>
            </p:nvSpPr>
            <p:spPr bwMode="auto">
              <a:xfrm>
                <a:off x="0" y="256"/>
                <a:ext cx="1680"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Lisa Simpson</a:t>
                </a:r>
              </a:p>
            </p:txBody>
          </p:sp>
          <p:pic>
            <p:nvPicPr>
              <p:cNvPr id="29704" name="Picture 8"/>
              <p:cNvPicPr>
                <a:picLocks noChangeArrowheads="1"/>
              </p:cNvPicPr>
              <p:nvPr/>
            </p:nvPicPr>
            <p:blipFill>
              <a:blip r:embed="rId4"/>
              <a:srcRect/>
              <a:stretch>
                <a:fillRect/>
              </a:stretch>
            </p:blipFill>
            <p:spPr bwMode="auto">
              <a:xfrm>
                <a:off x="93" y="0"/>
                <a:ext cx="536" cy="656"/>
              </a:xfrm>
              <a:prstGeom prst="rect">
                <a:avLst/>
              </a:prstGeom>
              <a:noFill/>
              <a:ln w="12700" cap="flat">
                <a:noFill/>
                <a:miter lim="800000"/>
                <a:headEnd/>
                <a:tailEnd/>
              </a:ln>
            </p:spPr>
          </p:pic>
        </p:grpSp>
        <p:grpSp>
          <p:nvGrpSpPr>
            <p:cNvPr id="6" name="Group 12"/>
            <p:cNvGrpSpPr>
              <a:grpSpLocks/>
            </p:cNvGrpSpPr>
            <p:nvPr/>
          </p:nvGrpSpPr>
          <p:grpSpPr bwMode="auto">
            <a:xfrm>
              <a:off x="2944" y="1225"/>
              <a:ext cx="2024" cy="1407"/>
              <a:chOff x="0" y="0"/>
              <a:chExt cx="2024" cy="1406"/>
            </a:xfrm>
          </p:grpSpPr>
          <p:sp>
            <p:nvSpPr>
              <p:cNvPr id="29706" name="AutoShape 10"/>
              <p:cNvSpPr>
                <a:spLocks/>
              </p:cNvSpPr>
              <p:nvPr/>
            </p:nvSpPr>
            <p:spPr bwMode="auto">
              <a:xfrm>
                <a:off x="0" y="1006"/>
                <a:ext cx="2024" cy="400"/>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a:effectLst>
                      <a:outerShdw blurRad="38100" dist="38100" dir="2700000" algn="tl">
                        <a:srgbClr val="000000"/>
                      </a:outerShdw>
                    </a:effectLst>
                    <a:ea typeface="Gill Sans" charset="0"/>
                    <a:cs typeface="Gill Sans" charset="0"/>
                  </a:rPr>
                  <a:t>Marge Simpson</a:t>
                </a:r>
              </a:p>
            </p:txBody>
          </p:sp>
          <p:pic>
            <p:nvPicPr>
              <p:cNvPr id="29707" name="Picture 11"/>
              <p:cNvPicPr>
                <a:picLocks noChangeArrowheads="1"/>
              </p:cNvPicPr>
              <p:nvPr/>
            </p:nvPicPr>
            <p:blipFill>
              <a:blip r:embed="rId5"/>
              <a:srcRect/>
              <a:stretch>
                <a:fillRect/>
              </a:stretch>
            </p:blipFill>
            <p:spPr bwMode="auto">
              <a:xfrm>
                <a:off x="6" y="0"/>
                <a:ext cx="616" cy="1408"/>
              </a:xfrm>
              <a:prstGeom prst="rect">
                <a:avLst/>
              </a:prstGeom>
              <a:noFill/>
              <a:ln w="12700" cap="flat">
                <a:noFill/>
                <a:miter lim="800000"/>
                <a:headEnd/>
                <a:tailEnd/>
              </a:ln>
            </p:spPr>
          </p:pic>
        </p:grpSp>
        <p:grpSp>
          <p:nvGrpSpPr>
            <p:cNvPr id="7" name="Group 15"/>
            <p:cNvGrpSpPr>
              <a:grpSpLocks/>
            </p:cNvGrpSpPr>
            <p:nvPr/>
          </p:nvGrpSpPr>
          <p:grpSpPr bwMode="auto">
            <a:xfrm>
              <a:off x="0" y="2176"/>
              <a:ext cx="2024" cy="912"/>
              <a:chOff x="0" y="0"/>
              <a:chExt cx="2024" cy="911"/>
            </a:xfrm>
          </p:grpSpPr>
          <p:sp>
            <p:nvSpPr>
              <p:cNvPr id="29709" name="AutoShape 13"/>
              <p:cNvSpPr>
                <a:spLocks/>
              </p:cNvSpPr>
              <p:nvPr/>
            </p:nvSpPr>
            <p:spPr bwMode="auto">
              <a:xfrm>
                <a:off x="0" y="511"/>
                <a:ext cx="2024" cy="400"/>
              </a:xfrm>
              <a:prstGeom prst="roundRect">
                <a:avLst>
                  <a:gd name="adj" fmla="val 30000"/>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0" tIns="0" rIns="0" bIns="0" anchor="ctr">
                <a:prstTxWarp prst="textNoShape">
                  <a:avLst/>
                </a:prstTxWarp>
              </a:bodyPr>
              <a:lstStyle/>
              <a:p>
                <a:r>
                  <a:rPr lang="en-US" sz="1700" dirty="0">
                    <a:effectLst>
                      <a:outerShdw blurRad="38100" dist="38100" dir="2700000" algn="tl">
                        <a:srgbClr val="000000"/>
                      </a:outerShdw>
                    </a:effectLst>
                    <a:ea typeface="Gill Sans" charset="0"/>
                    <a:cs typeface="Gill Sans" charset="0"/>
                  </a:rPr>
                  <a:t>Springfield Elementary</a:t>
                </a:r>
              </a:p>
            </p:txBody>
          </p:sp>
          <p:pic>
            <p:nvPicPr>
              <p:cNvPr id="29710" name="Picture 14"/>
              <p:cNvPicPr>
                <a:picLocks noChangeArrowheads="1"/>
              </p:cNvPicPr>
              <p:nvPr/>
            </p:nvPicPr>
            <p:blipFill>
              <a:blip r:embed="rId6"/>
              <a:srcRect/>
              <a:stretch>
                <a:fillRect/>
              </a:stretch>
            </p:blipFill>
            <p:spPr bwMode="auto">
              <a:xfrm>
                <a:off x="471" y="0"/>
                <a:ext cx="1200" cy="608"/>
              </a:xfrm>
              <a:prstGeom prst="rect">
                <a:avLst/>
              </a:prstGeom>
              <a:noFill/>
              <a:ln w="12700" cap="flat">
                <a:noFill/>
                <a:miter lim="800000"/>
                <a:headEnd/>
                <a:tailEnd/>
              </a:ln>
            </p:spPr>
          </p:pic>
        </p:grpSp>
        <p:grpSp>
          <p:nvGrpSpPr>
            <p:cNvPr id="8" name="Group 18"/>
            <p:cNvGrpSpPr>
              <a:grpSpLocks/>
            </p:cNvGrpSpPr>
            <p:nvPr/>
          </p:nvGrpSpPr>
          <p:grpSpPr bwMode="auto">
            <a:xfrm>
              <a:off x="3048" y="0"/>
              <a:ext cx="1816" cy="568"/>
              <a:chOff x="0" y="0"/>
              <a:chExt cx="1816" cy="568"/>
            </a:xfrm>
          </p:grpSpPr>
          <p:sp>
            <p:nvSpPr>
              <p:cNvPr id="29712" name="AutoShape 16"/>
              <p:cNvSpPr>
                <a:spLocks/>
              </p:cNvSpPr>
              <p:nvPr/>
            </p:nvSpPr>
            <p:spPr bwMode="auto">
              <a:xfrm>
                <a:off x="0" y="168"/>
                <a:ext cx="1816" cy="400"/>
              </a:xfrm>
              <a:prstGeom prst="roundRect">
                <a:avLst>
                  <a:gd name="adj" fmla="val 300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0" tIns="0" rIns="0" bIns="0" anchor="ctr">
                <a:prstTxWarp prst="textNoShape">
                  <a:avLst/>
                </a:prstTxWarp>
              </a:bodyPr>
              <a:lstStyle/>
              <a:p>
                <a:pPr algn="l"/>
                <a:r>
                  <a:rPr lang="en-US" sz="1700" dirty="0">
                    <a:effectLst>
                      <a:outerShdw blurRad="38100" dist="38100" dir="2700000" algn="tl">
                        <a:srgbClr val="000000"/>
                      </a:outerShdw>
                    </a:effectLst>
                    <a:ea typeface="Gill Sans" charset="0"/>
                    <a:cs typeface="Gill Sans" charset="0"/>
                  </a:rPr>
                  <a:t>Springfield</a:t>
                </a:r>
              </a:p>
            </p:txBody>
          </p:sp>
          <p:pic>
            <p:nvPicPr>
              <p:cNvPr id="29713" name="Picture 17"/>
              <p:cNvPicPr>
                <a:picLocks noChangeAspect="1" noChangeArrowheads="1"/>
              </p:cNvPicPr>
              <p:nvPr/>
            </p:nvPicPr>
            <p:blipFill>
              <a:blip r:embed="rId7"/>
              <a:srcRect/>
              <a:stretch>
                <a:fillRect/>
              </a:stretch>
            </p:blipFill>
            <p:spPr bwMode="auto">
              <a:xfrm>
                <a:off x="999" y="0"/>
                <a:ext cx="721" cy="568"/>
              </a:xfrm>
              <a:prstGeom prst="rect">
                <a:avLst/>
              </a:prstGeom>
              <a:noFill/>
              <a:ln w="12700" cap="flat">
                <a:noFill/>
                <a:miter lim="800000"/>
                <a:headEnd/>
                <a:tailEnd/>
              </a:ln>
            </p:spPr>
          </p:pic>
        </p:grpSp>
        <p:sp>
          <p:nvSpPr>
            <p:cNvPr id="29715" name="Rectangle 19"/>
            <p:cNvSpPr>
              <a:spLocks/>
            </p:cNvSpPr>
            <p:nvPr/>
          </p:nvSpPr>
          <p:spPr bwMode="auto">
            <a:xfrm>
              <a:off x="5309" y="1301"/>
              <a:ext cx="2029" cy="35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300" dirty="0">
                  <a:latin typeface="Copperplate" charset="0"/>
                  <a:ea typeface="Copperplate" charset="0"/>
                  <a:cs typeface="Copperplate" charset="0"/>
                  <a:sym typeface="Copperplate" charset="0"/>
                </a:rPr>
                <a:t>Bottomless Pete, Nature’s</a:t>
              </a:r>
            </a:p>
            <a:p>
              <a:r>
                <a:rPr lang="en-US" sz="1300" dirty="0">
                  <a:latin typeface="Copperplate" charset="0"/>
                  <a:ea typeface="Copperplate" charset="0"/>
                  <a:cs typeface="Copperplate" charset="0"/>
                  <a:sym typeface="Copperplate" charset="0"/>
                </a:rPr>
                <a:t>Cruelest Mistake</a:t>
              </a:r>
            </a:p>
          </p:txBody>
        </p:sp>
        <p:sp>
          <p:nvSpPr>
            <p:cNvPr id="29716" name="Line 20"/>
            <p:cNvSpPr>
              <a:spLocks noChangeShapeType="1"/>
            </p:cNvSpPr>
            <p:nvPr/>
          </p:nvSpPr>
          <p:spPr bwMode="auto">
            <a:xfrm>
              <a:off x="6672" y="1496"/>
              <a:ext cx="0" cy="7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7" name="Line 21"/>
            <p:cNvSpPr>
              <a:spLocks noChangeShapeType="1"/>
            </p:cNvSpPr>
            <p:nvPr/>
          </p:nvSpPr>
          <p:spPr bwMode="auto">
            <a:xfrm rot="10800000" flipH="1">
              <a:off x="2792" y="2638"/>
              <a:ext cx="1163"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8" name="Line 22"/>
            <p:cNvSpPr>
              <a:spLocks noChangeShapeType="1"/>
            </p:cNvSpPr>
            <p:nvPr/>
          </p:nvSpPr>
          <p:spPr bwMode="auto">
            <a:xfrm rot="10800000">
              <a:off x="3954" y="2638"/>
              <a:ext cx="1054" cy="89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19" name="Line 23"/>
            <p:cNvSpPr>
              <a:spLocks noChangeShapeType="1"/>
            </p:cNvSpPr>
            <p:nvPr/>
          </p:nvSpPr>
          <p:spPr bwMode="auto">
            <a:xfrm>
              <a:off x="1016" y="3088"/>
              <a:ext cx="760" cy="544"/>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0" name="Line 24"/>
            <p:cNvSpPr>
              <a:spLocks noChangeShapeType="1"/>
            </p:cNvSpPr>
            <p:nvPr/>
          </p:nvSpPr>
          <p:spPr bwMode="auto">
            <a:xfrm>
              <a:off x="3960" y="592"/>
              <a:ext cx="0" cy="1649"/>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1" name="Line 25"/>
            <p:cNvSpPr>
              <a:spLocks noChangeShapeType="1"/>
            </p:cNvSpPr>
            <p:nvPr/>
          </p:nvSpPr>
          <p:spPr bwMode="auto">
            <a:xfrm flipH="1">
              <a:off x="4967" y="2450"/>
              <a:ext cx="689"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29722" name="Rectangle 26"/>
            <p:cNvSpPr>
              <a:spLocks/>
            </p:cNvSpPr>
            <p:nvPr/>
          </p:nvSpPr>
          <p:spPr bwMode="auto">
            <a:xfrm>
              <a:off x="2940" y="2647"/>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3" name="Rectangle 27"/>
            <p:cNvSpPr>
              <a:spLocks/>
            </p:cNvSpPr>
            <p:nvPr/>
          </p:nvSpPr>
          <p:spPr bwMode="auto">
            <a:xfrm>
              <a:off x="4196" y="2651"/>
              <a:ext cx="666"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per:children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4" name="Rectangle 28"/>
            <p:cNvSpPr>
              <a:spLocks/>
            </p:cNvSpPr>
            <p:nvPr/>
          </p:nvSpPr>
          <p:spPr bwMode="auto">
            <a:xfrm>
              <a:off x="6715" y="2019"/>
              <a:ext cx="1149"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per:alternate_names</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5" name="Rectangle 29"/>
            <p:cNvSpPr>
              <a:spLocks/>
            </p:cNvSpPr>
            <p:nvPr/>
          </p:nvSpPr>
          <p:spPr bwMode="auto">
            <a:xfrm>
              <a:off x="4002" y="2083"/>
              <a:ext cx="1287"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per:cities_of_residence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6" name="Rectangle 30"/>
            <p:cNvSpPr>
              <a:spLocks/>
            </p:cNvSpPr>
            <p:nvPr/>
          </p:nvSpPr>
          <p:spPr bwMode="auto">
            <a:xfrm>
              <a:off x="5001" y="2450"/>
              <a:ext cx="621"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per:spouse</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29727" name="Rectangle 31"/>
            <p:cNvSpPr>
              <a:spLocks/>
            </p:cNvSpPr>
            <p:nvPr/>
          </p:nvSpPr>
          <p:spPr bwMode="auto">
            <a:xfrm>
              <a:off x="527" y="3627"/>
              <a:ext cx="1218" cy="13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per:schools_attended</a:t>
              </a:r>
              <a:endParaRPr lang="en-US" sz="1000" dirty="0">
                <a:latin typeface="ヒラギノ丸ゴ Pro W4" charset="-128"/>
                <a:ea typeface="ヒラギノ丸ゴ Pro W4" charset="-128"/>
                <a:cs typeface="ヒラギノ丸ゴ Pro W4" charset="-128"/>
                <a:sym typeface="ヒラギノ丸ゴ Pro W4" charset="-128"/>
              </a:endParaRPr>
            </a:p>
          </p:txBody>
        </p:sp>
      </p:grpSp>
      <p:sp>
        <p:nvSpPr>
          <p:cNvPr id="29740" name="Rectangle 44"/>
          <p:cNvSpPr>
            <a:spLocks/>
          </p:cNvSpPr>
          <p:nvPr/>
        </p:nvSpPr>
        <p:spPr bwMode="auto">
          <a:xfrm>
            <a:off x="732720" y="454693"/>
            <a:ext cx="7564635" cy="55399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3600" dirty="0" smtClean="0">
                <a:solidFill>
                  <a:schemeClr val="tx1"/>
                </a:solidFill>
                <a:latin typeface="+mj-lt"/>
                <a:ea typeface="Gill Sans" charset="0"/>
                <a:cs typeface="Gill Sans" charset="0"/>
              </a:rPr>
              <a:t>Knowledge Graph Representation of KB</a:t>
            </a:r>
            <a:endParaRPr lang="en-US" sz="3600" dirty="0">
              <a:solidFill>
                <a:schemeClr val="tx1"/>
              </a:solidFill>
              <a:latin typeface="+mj-lt"/>
              <a:ea typeface="Gill Sans" charset="0"/>
              <a:cs typeface="Gill Sans" charset="0"/>
            </a:endParaRPr>
          </a:p>
        </p:txBody>
      </p:sp>
      <p:sp>
        <p:nvSpPr>
          <p:cNvPr id="46" name="AutoShape 10"/>
          <p:cNvSpPr>
            <a:spLocks/>
          </p:cNvSpPr>
          <p:nvPr/>
        </p:nvSpPr>
        <p:spPr bwMode="auto">
          <a:xfrm>
            <a:off x="428626" y="2183953"/>
            <a:ext cx="2259211" cy="446802"/>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pPr algn="r"/>
            <a:r>
              <a:rPr lang="en-US" sz="1700" dirty="0" err="1" smtClean="0">
                <a:effectLst>
                  <a:outerShdw blurRad="38100" dist="38100" dir="2700000" algn="tl">
                    <a:srgbClr val="000000"/>
                  </a:outerShdw>
                </a:effectLst>
                <a:ea typeface="Gill Sans" charset="0"/>
                <a:cs typeface="Gill Sans" charset="0"/>
              </a:rPr>
              <a:t>Seymore</a:t>
            </a:r>
            <a:r>
              <a:rPr lang="en-US" sz="1700" dirty="0" smtClean="0">
                <a:effectLst>
                  <a:outerShdw blurRad="38100" dist="38100" dir="2700000" algn="tl">
                    <a:srgbClr val="000000"/>
                  </a:outerShdw>
                </a:effectLst>
                <a:ea typeface="Gill Sans" charset="0"/>
                <a:cs typeface="Gill Sans" charset="0"/>
              </a:rPr>
              <a:t> Skinner</a:t>
            </a:r>
            <a:endParaRPr lang="en-US" sz="1700" dirty="0">
              <a:effectLst>
                <a:outerShdw blurRad="38100" dist="38100" dir="2700000" algn="tl">
                  <a:srgbClr val="000000"/>
                </a:outerShdw>
              </a:effectLst>
              <a:ea typeface="Gill Sans" charset="0"/>
              <a:cs typeface="Gill Sans" charset="0"/>
            </a:endParaRP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705" y="1153045"/>
            <a:ext cx="1033860" cy="1553580"/>
          </a:xfrm>
          <a:prstGeom prst="rect">
            <a:avLst/>
          </a:prstGeom>
        </p:spPr>
      </p:pic>
      <p:sp>
        <p:nvSpPr>
          <p:cNvPr id="11" name="Oval 10"/>
          <p:cNvSpPr/>
          <p:nvPr/>
        </p:nvSpPr>
        <p:spPr>
          <a:xfrm>
            <a:off x="1483951" y="3063776"/>
            <a:ext cx="151146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Contact.Meet</a:t>
            </a:r>
            <a:endParaRPr lang="en-US" dirty="0"/>
          </a:p>
        </p:txBody>
      </p:sp>
      <p:sp>
        <p:nvSpPr>
          <p:cNvPr id="49" name="Line 22"/>
          <p:cNvSpPr>
            <a:spLocks noChangeShapeType="1"/>
          </p:cNvSpPr>
          <p:nvPr/>
        </p:nvSpPr>
        <p:spPr bwMode="auto">
          <a:xfrm rot="10800000">
            <a:off x="2845222" y="3771899"/>
            <a:ext cx="608334" cy="639297"/>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0" name="Line 22"/>
          <p:cNvSpPr>
            <a:spLocks noChangeShapeType="1"/>
          </p:cNvSpPr>
          <p:nvPr/>
        </p:nvSpPr>
        <p:spPr bwMode="auto">
          <a:xfrm rot="10800000" flipH="1" flipV="1">
            <a:off x="1544828" y="2676744"/>
            <a:ext cx="476502" cy="400985"/>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1" name="Rectangle 26"/>
          <p:cNvSpPr>
            <a:spLocks/>
          </p:cNvSpPr>
          <p:nvPr/>
        </p:nvSpPr>
        <p:spPr bwMode="auto">
          <a:xfrm>
            <a:off x="2913313" y="3694955"/>
            <a:ext cx="363882" cy="1538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smtClean="0">
                <a:latin typeface="ヒラギノ丸ゴ Pro W4" charset="-128"/>
                <a:ea typeface="ヒラギノ丸ゴ Pro W4" charset="-128"/>
                <a:cs typeface="ヒラギノ丸ゴ Pro W4" charset="-128"/>
                <a:sym typeface="ヒラギノ丸ゴ Pro W4" charset="-128"/>
              </a:rPr>
              <a:t>Entity</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2" name="Rectangle 26"/>
          <p:cNvSpPr>
            <a:spLocks/>
          </p:cNvSpPr>
          <p:nvPr/>
        </p:nvSpPr>
        <p:spPr bwMode="auto">
          <a:xfrm>
            <a:off x="2021330" y="2911694"/>
            <a:ext cx="363882" cy="1538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smtClean="0">
                <a:latin typeface="ヒラギノ丸ゴ Pro W4" charset="-128"/>
                <a:ea typeface="ヒラギノ丸ゴ Pro W4" charset="-128"/>
                <a:cs typeface="ヒラギノ丸ゴ Pro W4" charset="-128"/>
                <a:sym typeface="ヒラギノ丸ゴ Pro W4" charset="-128"/>
              </a:rPr>
              <a:t>Entity</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3" name="Rectangle 26"/>
          <p:cNvSpPr>
            <a:spLocks/>
          </p:cNvSpPr>
          <p:nvPr/>
        </p:nvSpPr>
        <p:spPr bwMode="auto">
          <a:xfrm>
            <a:off x="2824781" y="3102903"/>
            <a:ext cx="537006" cy="153888"/>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smtClean="0">
                <a:latin typeface="ヒラギノ丸ゴ Pro W4" charset="-128"/>
                <a:ea typeface="ヒラギノ丸ゴ Pro W4" charset="-128"/>
                <a:cs typeface="ヒラギノ丸ゴ Pro W4" charset="-128"/>
                <a:sym typeface="ヒラギノ丸ゴ Pro W4" charset="-128"/>
              </a:rPr>
              <a:t>Location</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4" name="Line 22"/>
          <p:cNvSpPr>
            <a:spLocks noChangeShapeType="1"/>
          </p:cNvSpPr>
          <p:nvPr/>
        </p:nvSpPr>
        <p:spPr bwMode="auto">
          <a:xfrm rot="10800000" flipV="1">
            <a:off x="2774494" y="2437806"/>
            <a:ext cx="832356" cy="74204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5" name="Line 22"/>
          <p:cNvSpPr>
            <a:spLocks noChangeShapeType="1"/>
          </p:cNvSpPr>
          <p:nvPr/>
        </p:nvSpPr>
        <p:spPr bwMode="auto">
          <a:xfrm rot="10800000" flipH="1" flipV="1">
            <a:off x="2409402" y="3974953"/>
            <a:ext cx="489400" cy="1775766"/>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6" name="Line 22"/>
          <p:cNvSpPr>
            <a:spLocks noChangeShapeType="1"/>
          </p:cNvSpPr>
          <p:nvPr/>
        </p:nvSpPr>
        <p:spPr bwMode="auto">
          <a:xfrm rot="10800000" flipV="1">
            <a:off x="4026174" y="6006331"/>
            <a:ext cx="751210" cy="0"/>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57" name="Rectangle 26"/>
          <p:cNvSpPr>
            <a:spLocks/>
          </p:cNvSpPr>
          <p:nvPr/>
        </p:nvSpPr>
        <p:spPr bwMode="auto">
          <a:xfrm>
            <a:off x="2798339" y="5052413"/>
            <a:ext cx="860813"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smtClean="0">
                <a:latin typeface="ヒラギノ丸ゴ Pro W4" charset="-128"/>
                <a:ea typeface="ヒラギノ丸ゴ Pro W4" charset="-128"/>
                <a:cs typeface="ヒラギノ丸ゴ Pro W4" charset="-128"/>
                <a:sym typeface="ヒラギノ丸ゴ Pro W4" charset="-128"/>
              </a:rPr>
              <a:t>Noncommited</a:t>
            </a:r>
            <a:endParaRPr lang="en-US" sz="1000" dirty="0" smtClean="0">
              <a:latin typeface="ヒラギノ丸ゴ Pro W4" charset="-128"/>
              <a:ea typeface="ヒラギノ丸ゴ Pro W4" charset="-128"/>
              <a:cs typeface="ヒラギノ丸ゴ Pro W4" charset="-128"/>
              <a:sym typeface="ヒラギノ丸ゴ Pro W4" charset="-128"/>
            </a:endParaRPr>
          </a:p>
          <a:p>
            <a:r>
              <a:rPr lang="en-US" sz="1000" dirty="0" smtClean="0">
                <a:latin typeface="ヒラギノ丸ゴ Pro W4" charset="-128"/>
                <a:ea typeface="ヒラギノ丸ゴ Pro W4" charset="-128"/>
                <a:cs typeface="ヒラギノ丸ゴ Pro W4" charset="-128"/>
                <a:sym typeface="ヒラギノ丸ゴ Pro W4" charset="-128"/>
              </a:rPr>
              <a:t>Belief</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8" name="Rectangle 26"/>
          <p:cNvSpPr>
            <a:spLocks/>
          </p:cNvSpPr>
          <p:nvPr/>
        </p:nvSpPr>
        <p:spPr bwMode="auto">
          <a:xfrm>
            <a:off x="4048625" y="5698554"/>
            <a:ext cx="633187" cy="30777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smtClean="0">
                <a:latin typeface="ヒラギノ丸ゴ Pro W4" charset="-128"/>
                <a:ea typeface="ヒラギノ丸ゴ Pro W4" charset="-128"/>
                <a:cs typeface="ヒラギノ丸ゴ Pro W4" charset="-128"/>
                <a:sym typeface="ヒラギノ丸ゴ Pro W4" charset="-128"/>
              </a:rPr>
              <a:t>Negative</a:t>
            </a:r>
          </a:p>
          <a:p>
            <a:r>
              <a:rPr lang="en-US" sz="1000" dirty="0" smtClean="0">
                <a:latin typeface="ヒラギノ丸ゴ Pro W4" charset="-128"/>
                <a:ea typeface="ヒラギノ丸ゴ Pro W4" charset="-128"/>
                <a:cs typeface="ヒラギノ丸ゴ Pro W4" charset="-128"/>
                <a:sym typeface="ヒラギノ丸ゴ Pro W4" charset="-128"/>
              </a:rPr>
              <a:t>Sentiment</a:t>
            </a:r>
            <a:endParaRPr lang="en-US" sz="1000" dirty="0">
              <a:latin typeface="ヒラギノ丸ゴ Pro W4" charset="-128"/>
              <a:ea typeface="ヒラギノ丸ゴ Pro W4" charset="-128"/>
              <a:cs typeface="ヒラギノ丸ゴ Pro W4" charset="-128"/>
              <a:sym typeface="ヒラギノ丸ゴ Pro W4" charset="-128"/>
            </a:endParaRPr>
          </a:p>
        </p:txBody>
      </p:sp>
      <p:sp>
        <p:nvSpPr>
          <p:cNvPr id="59" name="AutoShape 10"/>
          <p:cNvSpPr>
            <a:spLocks/>
          </p:cNvSpPr>
          <p:nvPr/>
        </p:nvSpPr>
        <p:spPr bwMode="auto">
          <a:xfrm>
            <a:off x="6128624" y="2524032"/>
            <a:ext cx="2259211" cy="446802"/>
          </a:xfrm>
          <a:prstGeom prst="roundRect">
            <a:avLst>
              <a:gd name="adj" fmla="val 3000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0" tIns="0" rIns="0" bIns="0" anchor="ctr">
            <a:prstTxWarp prst="textNoShape">
              <a:avLst/>
            </a:prstTxWarp>
          </a:bodyPr>
          <a:lstStyle/>
          <a:p>
            <a:r>
              <a:rPr lang="en-US" sz="1700" dirty="0" smtClean="0">
                <a:effectLst>
                  <a:outerShdw blurRad="38100" dist="38100" dir="2700000" algn="tl">
                    <a:srgbClr val="000000"/>
                  </a:outerShdw>
                </a:effectLst>
                <a:ea typeface="Gill Sans" charset="0"/>
                <a:cs typeface="Gill Sans" charset="0"/>
              </a:rPr>
              <a:t>Margaret </a:t>
            </a:r>
            <a:r>
              <a:rPr lang="en-US" sz="1700" dirty="0">
                <a:effectLst>
                  <a:outerShdw blurRad="38100" dist="38100" dir="2700000" algn="tl">
                    <a:srgbClr val="000000"/>
                  </a:outerShdw>
                </a:effectLst>
                <a:ea typeface="Gill Sans" charset="0"/>
                <a:cs typeface="Gill Sans" charset="0"/>
              </a:rPr>
              <a:t>Simpson</a:t>
            </a:r>
          </a:p>
        </p:txBody>
      </p:sp>
      <p:sp>
        <p:nvSpPr>
          <p:cNvPr id="60" name="Line 22"/>
          <p:cNvSpPr>
            <a:spLocks noChangeShapeType="1"/>
          </p:cNvSpPr>
          <p:nvPr/>
        </p:nvSpPr>
        <p:spPr bwMode="auto">
          <a:xfrm rot="10800000" flipH="1" flipV="1">
            <a:off x="5597054" y="2183953"/>
            <a:ext cx="642990" cy="328118"/>
          </a:xfrm>
          <a:prstGeom prst="line">
            <a:avLst/>
          </a:prstGeom>
          <a:noFill/>
          <a:ln w="25400" cap="flat">
            <a:solidFill>
              <a:schemeClr val="tx1"/>
            </a:solidFill>
            <a:prstDash val="solid"/>
            <a:miter lim="800000"/>
            <a:headEnd type="stealth" w="med" len="med"/>
            <a:tailEnd type="none" w="med" len="med"/>
          </a:ln>
        </p:spPr>
        <p:txBody>
          <a:bodyPr lIns="0" tIns="0" rIns="0" bIns="0">
            <a:prstTxWarp prst="textNoShape">
              <a:avLst/>
            </a:prstTxWarp>
          </a:bodyPr>
          <a:lstStyle/>
          <a:p>
            <a:endParaRPr lang="en-US"/>
          </a:p>
        </p:txBody>
      </p:sp>
      <p:sp>
        <p:nvSpPr>
          <p:cNvPr id="61" name="Rectangle 29"/>
          <p:cNvSpPr>
            <a:spLocks/>
          </p:cNvSpPr>
          <p:nvPr/>
        </p:nvSpPr>
        <p:spPr bwMode="auto">
          <a:xfrm>
            <a:off x="6240044" y="2312873"/>
            <a:ext cx="1436564" cy="154037"/>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r>
              <a:rPr lang="en-US" sz="1000" dirty="0" err="1">
                <a:latin typeface="ヒラギノ丸ゴ Pro W4" charset="-128"/>
                <a:ea typeface="ヒラギノ丸ゴ Pro W4" charset="-128"/>
                <a:cs typeface="ヒラギノ丸ゴ Pro W4" charset="-128"/>
                <a:sym typeface="ヒラギノ丸ゴ Pro W4" charset="-128"/>
              </a:rPr>
              <a:t>per:cities_of_residence</a:t>
            </a:r>
            <a:endParaRPr lang="en-US" sz="1000" dirty="0">
              <a:latin typeface="ヒラギノ丸ゴ Pro W4" charset="-128"/>
              <a:ea typeface="ヒラギノ丸ゴ Pro W4" charset="-128"/>
              <a:cs typeface="ヒラギノ丸ゴ Pro W4" charset="-128"/>
              <a:sym typeface="ヒラギノ丸ゴ Pro W4" charset="-128"/>
            </a:endParaRPr>
          </a:p>
        </p:txBody>
      </p:sp>
      <p:pic>
        <p:nvPicPr>
          <p:cNvPr id="62" name="Picture 61"/>
          <p:cNvPicPr>
            <a:picLocks noChangeAspect="1"/>
          </p:cNvPicPr>
          <p:nvPr/>
        </p:nvPicPr>
        <p:blipFill>
          <a:blip r:embed="rId9"/>
          <a:srcRect l="10804" r="11971"/>
          <a:stretch>
            <a:fillRect/>
          </a:stretch>
        </p:blipFill>
        <p:spPr>
          <a:xfrm>
            <a:off x="7770908" y="2158726"/>
            <a:ext cx="728294" cy="829912"/>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9" grpId="0" animBg="1"/>
      <p:bldP spid="50" grpId="0" animBg="1"/>
      <p:bldP spid="51" grpId="0"/>
      <p:bldP spid="52" grpId="0"/>
      <p:bldP spid="53" grpId="0"/>
      <p:bldP spid="54" grpId="0" animBg="1"/>
      <p:bldP spid="55" grpId="0" animBg="1"/>
      <p:bldP spid="56" grpId="0" animBg="1"/>
      <p:bldP spid="57" grpId="0"/>
      <p:bldP spid="58" grpId="0"/>
      <p:bldP spid="59" grpId="0" animBg="1"/>
      <p:bldP spid="60" grpId="0"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Difficult to evaluate KBP as a single task</a:t>
            </a:r>
            <a:endParaRPr lang="en-US" sz="3600" dirty="0"/>
          </a:p>
        </p:txBody>
      </p:sp>
      <p:sp>
        <p:nvSpPr>
          <p:cNvPr id="3" name="Content Placeholder 2"/>
          <p:cNvSpPr>
            <a:spLocks noGrp="1"/>
          </p:cNvSpPr>
          <p:nvPr>
            <p:ph idx="1"/>
          </p:nvPr>
        </p:nvSpPr>
        <p:spPr/>
        <p:txBody>
          <a:bodyPr>
            <a:normAutofit/>
          </a:bodyPr>
          <a:lstStyle/>
          <a:p>
            <a:r>
              <a:rPr lang="en-US" dirty="0" smtClean="0"/>
              <a:t>Wide range of capabilities required to construct a KB</a:t>
            </a:r>
          </a:p>
          <a:p>
            <a:r>
              <a:rPr lang="en-US" dirty="0" smtClean="0"/>
              <a:t>KB construction </a:t>
            </a:r>
            <a:r>
              <a:rPr lang="en-US" dirty="0"/>
              <a:t>is a complex task, but open community tasks are usually small (suitable even for a single researcher</a:t>
            </a:r>
            <a:r>
              <a:rPr lang="en-US" dirty="0" smtClean="0"/>
              <a:t>)</a:t>
            </a:r>
          </a:p>
          <a:p>
            <a:r>
              <a:rPr lang="en-US" dirty="0"/>
              <a:t>Barrier to entry even greater when require multi-lingual processing and cross-lingual </a:t>
            </a:r>
            <a:r>
              <a:rPr lang="en-US" dirty="0" smtClean="0"/>
              <a:t>fusion</a:t>
            </a:r>
            <a:endParaRPr lang="en-US" dirty="0"/>
          </a:p>
          <a:p>
            <a:r>
              <a:rPr lang="en-US" dirty="0" smtClean="0"/>
              <a:t>KB </a:t>
            </a:r>
            <a:r>
              <a:rPr lang="en-US" dirty="0"/>
              <a:t>is a complex structure </a:t>
            </a:r>
            <a:r>
              <a:rPr lang="en-US" dirty="0">
                <a:sym typeface="Wingdings"/>
              </a:rPr>
              <a:t> single-point estimator for KB quality provides </a:t>
            </a:r>
            <a:r>
              <a:rPr lang="en-US" dirty="0" smtClean="0">
                <a:sym typeface="Wingdings"/>
              </a:rPr>
              <a:t>little </a:t>
            </a:r>
            <a:r>
              <a:rPr lang="en-US" dirty="0">
                <a:sym typeface="Wingdings"/>
              </a:rPr>
              <a:t>diagnostics for failure analysis</a:t>
            </a:r>
            <a:endParaRPr lang="en-US" dirty="0"/>
          </a:p>
          <a:p>
            <a:endParaRPr lang="en-US" dirty="0"/>
          </a:p>
        </p:txBody>
      </p:sp>
    </p:spTree>
    <p:extLst>
      <p:ext uri="{BB962C8B-B14F-4D97-AF65-F5344CB8AC3E}">
        <p14:creationId xmlns:p14="http://schemas.microsoft.com/office/powerpoint/2010/main" val="841107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TAC approach to KBP evaluation</a:t>
            </a:r>
            <a:endParaRPr lang="en-US" sz="3600" dirty="0"/>
          </a:p>
        </p:txBody>
      </p:sp>
      <p:sp>
        <p:nvSpPr>
          <p:cNvPr id="3" name="Content Placeholder 2"/>
          <p:cNvSpPr>
            <a:spLocks noGrp="1"/>
          </p:cNvSpPr>
          <p:nvPr>
            <p:ph idx="1"/>
          </p:nvPr>
        </p:nvSpPr>
        <p:spPr/>
        <p:txBody>
          <a:bodyPr>
            <a:normAutofit fontScale="92500"/>
          </a:bodyPr>
          <a:lstStyle/>
          <a:p>
            <a:r>
              <a:rPr lang="en-US" dirty="0" smtClean="0"/>
              <a:t>Decompose the KB construction task into smaller components</a:t>
            </a:r>
          </a:p>
          <a:p>
            <a:pPr lvl="1"/>
            <a:r>
              <a:rPr lang="en-US" dirty="0" smtClean="0"/>
              <a:t>Entities</a:t>
            </a:r>
          </a:p>
          <a:p>
            <a:pPr lvl="1"/>
            <a:r>
              <a:rPr lang="en-US" dirty="0" smtClean="0"/>
              <a:t>Relations (“slot filling”)</a:t>
            </a:r>
          </a:p>
          <a:p>
            <a:pPr lvl="1"/>
            <a:r>
              <a:rPr lang="en-US" dirty="0" smtClean="0"/>
              <a:t>Events</a:t>
            </a:r>
          </a:p>
          <a:p>
            <a:pPr lvl="1"/>
            <a:r>
              <a:rPr lang="en-US" dirty="0" smtClean="0"/>
              <a:t>Sentiment</a:t>
            </a:r>
          </a:p>
          <a:p>
            <a:pPr lvl="1"/>
            <a:r>
              <a:rPr lang="en-US" dirty="0" smtClean="0"/>
              <a:t>Belief</a:t>
            </a:r>
          </a:p>
          <a:p>
            <a:r>
              <a:rPr lang="en-US" dirty="0" smtClean="0"/>
              <a:t>Allow participation in single component tasks, and evaluate each component separately</a:t>
            </a:r>
          </a:p>
          <a:p>
            <a:r>
              <a:rPr lang="en-US" dirty="0" smtClean="0"/>
              <a:t>Incrementally increase difficulty of tasks, building infrastructure along the way; provide component-specific evaluation resources to allow component capabilities to mature and develop in their own way</a:t>
            </a:r>
          </a:p>
          <a:p>
            <a:r>
              <a:rPr lang="en-US" dirty="0" smtClean="0"/>
              <a:t>As technology matures, incorporate components into a real KB and evaluate as part of the KB</a:t>
            </a:r>
          </a:p>
          <a:p>
            <a:pPr lvl="1"/>
            <a:endParaRPr lang="en-US" dirty="0"/>
          </a:p>
        </p:txBody>
      </p:sp>
    </p:spTree>
    <p:extLst>
      <p:ext uri="{BB962C8B-B14F-4D97-AF65-F5344CB8AC3E}">
        <p14:creationId xmlns:p14="http://schemas.microsoft.com/office/powerpoint/2010/main" val="1833276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2009 KBP Setup</a:t>
            </a:r>
            <a:endParaRPr lang="en-US" sz="3600" dirty="0"/>
          </a:p>
        </p:txBody>
      </p:sp>
      <p:sp>
        <p:nvSpPr>
          <p:cNvPr id="3" name="Content Placeholder 2"/>
          <p:cNvSpPr>
            <a:spLocks noGrp="1"/>
          </p:cNvSpPr>
          <p:nvPr>
            <p:ph idx="1"/>
          </p:nvPr>
        </p:nvSpPr>
        <p:spPr/>
        <p:txBody>
          <a:bodyPr>
            <a:normAutofit/>
          </a:bodyPr>
          <a:lstStyle/>
          <a:p>
            <a:r>
              <a:rPr lang="en-US" altLang="zh-CN" dirty="0">
                <a:ea typeface="宋体" charset="-122"/>
                <a:cs typeface="宋体" charset="-122"/>
              </a:rPr>
              <a:t>Knowledge Base (KB)</a:t>
            </a:r>
          </a:p>
          <a:p>
            <a:pPr marL="762000" lvl="1" indent="-304800"/>
            <a:r>
              <a:rPr lang="en-US" altLang="zh-CN" dirty="0" smtClean="0">
                <a:ea typeface="宋体" charset="-122"/>
                <a:cs typeface="宋体" charset="-122"/>
              </a:rPr>
              <a:t>Entities and attributes </a:t>
            </a:r>
            <a:r>
              <a:rPr lang="en-US" altLang="zh-CN" dirty="0">
                <a:ea typeface="宋体" charset="-122"/>
                <a:cs typeface="宋体" charset="-122"/>
              </a:rPr>
              <a:t>(a.k.a., “slots”) derived from Wikipedia </a:t>
            </a:r>
            <a:r>
              <a:rPr lang="en-US" altLang="zh-CN" dirty="0" smtClean="0">
                <a:ea typeface="宋体" charset="-122"/>
                <a:cs typeface="宋体" charset="-122"/>
              </a:rPr>
              <a:t>home pages and </a:t>
            </a:r>
            <a:r>
              <a:rPr lang="en-US" altLang="zh-CN" dirty="0" err="1" smtClean="0">
                <a:ea typeface="宋体" charset="-122"/>
                <a:cs typeface="宋体" charset="-122"/>
              </a:rPr>
              <a:t>infoboxes</a:t>
            </a:r>
            <a:r>
              <a:rPr lang="en-US" altLang="zh-CN" dirty="0" smtClean="0">
                <a:ea typeface="宋体" charset="-122"/>
                <a:cs typeface="宋体" charset="-122"/>
              </a:rPr>
              <a:t> </a:t>
            </a:r>
            <a:r>
              <a:rPr lang="en-US" altLang="zh-CN" dirty="0">
                <a:ea typeface="宋体" charset="-122"/>
                <a:cs typeface="宋体" charset="-122"/>
              </a:rPr>
              <a:t>are used to create the reference </a:t>
            </a:r>
            <a:r>
              <a:rPr lang="en-US" altLang="zh-CN" dirty="0" smtClean="0">
                <a:ea typeface="宋体" charset="-122"/>
                <a:cs typeface="宋体" charset="-122"/>
              </a:rPr>
              <a:t>KB</a:t>
            </a:r>
            <a:endParaRPr lang="en-US" altLang="zh-CN" dirty="0">
              <a:ea typeface="宋体" charset="-122"/>
              <a:cs typeface="宋体" charset="-122"/>
            </a:endParaRPr>
          </a:p>
          <a:p>
            <a:r>
              <a:rPr lang="en-US" altLang="zh-CN" dirty="0">
                <a:ea typeface="宋体" charset="-122"/>
                <a:cs typeface="宋体" charset="-122"/>
              </a:rPr>
              <a:t>Source Collection</a:t>
            </a:r>
          </a:p>
          <a:p>
            <a:pPr marL="762000" lvl="1" indent="-304800"/>
            <a:r>
              <a:rPr lang="en-US" altLang="zh-CN" dirty="0">
                <a:ea typeface="宋体" charset="-122"/>
                <a:cs typeface="宋体" charset="-122"/>
              </a:rPr>
              <a:t>A large corpus of newswire, </a:t>
            </a:r>
            <a:r>
              <a:rPr lang="en-US" altLang="zh-CN" dirty="0" smtClean="0">
                <a:ea typeface="宋体" charset="-122"/>
                <a:cs typeface="宋体" charset="-122"/>
              </a:rPr>
              <a:t>web documents </a:t>
            </a:r>
            <a:r>
              <a:rPr lang="en-US" altLang="zh-CN" dirty="0">
                <a:ea typeface="宋体" charset="-122"/>
                <a:cs typeface="宋体" charset="-122"/>
              </a:rPr>
              <a:t>is provided for systems to discover information to expand and populate </a:t>
            </a:r>
            <a:r>
              <a:rPr lang="en-US" altLang="zh-CN" dirty="0" smtClean="0">
                <a:ea typeface="宋体" charset="-122"/>
                <a:cs typeface="宋体" charset="-122"/>
              </a:rPr>
              <a:t>KB</a:t>
            </a:r>
          </a:p>
          <a:p>
            <a:pPr marL="464855" indent="-304800"/>
            <a:r>
              <a:rPr lang="en-US" altLang="zh-CN" dirty="0" smtClean="0">
                <a:ea typeface="宋体" charset="-122"/>
                <a:cs typeface="宋体" charset="-122"/>
              </a:rPr>
              <a:t>Two component tasks</a:t>
            </a:r>
          </a:p>
          <a:p>
            <a:pPr marL="762000" lvl="1" indent="-304800"/>
            <a:r>
              <a:rPr lang="en-US" altLang="zh-CN" dirty="0" smtClean="0">
                <a:ea typeface="宋体" charset="-122"/>
                <a:cs typeface="宋体" charset="-122"/>
              </a:rPr>
              <a:t>Entities (Entity </a:t>
            </a:r>
            <a:r>
              <a:rPr lang="en-US" altLang="zh-CN" dirty="0">
                <a:ea typeface="宋体" charset="-122"/>
                <a:cs typeface="宋体" charset="-122"/>
              </a:rPr>
              <a:t>L</a:t>
            </a:r>
            <a:r>
              <a:rPr lang="en-US" altLang="zh-CN" dirty="0" smtClean="0">
                <a:ea typeface="宋体" charset="-122"/>
                <a:cs typeface="宋体" charset="-122"/>
              </a:rPr>
              <a:t>inking)</a:t>
            </a:r>
          </a:p>
          <a:p>
            <a:pPr marL="762000" lvl="1" indent="-304800"/>
            <a:r>
              <a:rPr lang="en-US" altLang="zh-CN" dirty="0" smtClean="0">
                <a:ea typeface="宋体" charset="-122"/>
                <a:cs typeface="宋体" charset="-122"/>
              </a:rPr>
              <a:t>Relations (Slot Filling)</a:t>
            </a:r>
            <a:endParaRPr lang="en-US" dirty="0" smtClean="0"/>
          </a:p>
        </p:txBody>
      </p:sp>
    </p:spTree>
    <p:extLst>
      <p:ext uri="{BB962C8B-B14F-4D97-AF65-F5344CB8AC3E}">
        <p14:creationId xmlns:p14="http://schemas.microsoft.com/office/powerpoint/2010/main" val="3655845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2_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11254</TotalTime>
  <Words>4444</Words>
  <Application>Microsoft Macintosh PowerPoint</Application>
  <PresentationFormat>On-screen Show (4:3)</PresentationFormat>
  <Paragraphs>717</Paragraphs>
  <Slides>53</Slides>
  <Notes>13</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74" baseType="lpstr">
      <vt:lpstr>Calibri</vt:lpstr>
      <vt:lpstr>Copperplate</vt:lpstr>
      <vt:lpstr>Corbel</vt:lpstr>
      <vt:lpstr>Courier</vt:lpstr>
      <vt:lpstr>Georgia</vt:lpstr>
      <vt:lpstr>Gill Sans</vt:lpstr>
      <vt:lpstr>Gill Sans MT</vt:lpstr>
      <vt:lpstr>Monaco</vt:lpstr>
      <vt:lpstr>MS PGothic</vt:lpstr>
      <vt:lpstr>ＭＳ Ｐゴシック</vt:lpstr>
      <vt:lpstr>Palatino Linotype</vt:lpstr>
      <vt:lpstr>Wingdings</vt:lpstr>
      <vt:lpstr>ヒラギノ丸ゴ Pro W4</vt:lpstr>
      <vt:lpstr>ヒラギノ角ゴ Pro W3</vt:lpstr>
      <vt:lpstr>华文中宋</vt:lpstr>
      <vt:lpstr>宋体</vt:lpstr>
      <vt:lpstr>微軟正黑體</vt:lpstr>
      <vt:lpstr>Arial</vt:lpstr>
      <vt:lpstr>Adjacency</vt:lpstr>
      <vt:lpstr>2_Black</vt:lpstr>
      <vt:lpstr>Worksheet</vt:lpstr>
      <vt:lpstr>Populating and Evaluating Knowledge Bases</vt:lpstr>
      <vt:lpstr>NIST Family of Community Evaluations</vt:lpstr>
      <vt:lpstr>TAC Goals</vt:lpstr>
      <vt:lpstr>Features of TAC</vt:lpstr>
      <vt:lpstr>TAC KBP (2009 – present)</vt:lpstr>
      <vt:lpstr>PowerPoint Presentation</vt:lpstr>
      <vt:lpstr>Difficult to evaluate KBP as a single task</vt:lpstr>
      <vt:lpstr>TAC approach to KBP evaluation</vt:lpstr>
      <vt:lpstr>2009 KBP Setup</vt:lpstr>
      <vt:lpstr>Entities</vt:lpstr>
      <vt:lpstr>2009 English Entity Linking </vt:lpstr>
      <vt:lpstr>2011 Cross-Lingual Entity Linking</vt:lpstr>
      <vt:lpstr>2012 Cross-Lingual Entity Linking</vt:lpstr>
      <vt:lpstr>2014 English EDL Task</vt:lpstr>
      <vt:lpstr>2015 Cross-Lingual EDL Task</vt:lpstr>
      <vt:lpstr>The 2016 Cross-Lingual EDL Task </vt:lpstr>
      <vt:lpstr>Evaluation Measures </vt:lpstr>
      <vt:lpstr>Relations</vt:lpstr>
      <vt:lpstr>KBP generic slots derived from Wikipedia infobox</vt:lpstr>
      <vt:lpstr>Slot-Filling Task Requirements</vt:lpstr>
      <vt:lpstr>Slot-Filling Evaluation</vt:lpstr>
      <vt:lpstr>Slot Filling: Create Wiki Infoboxes</vt:lpstr>
      <vt:lpstr>Slot Filling: Create Wiki Infoboxes</vt:lpstr>
      <vt:lpstr>Slot Filling: Create Wiki Infoboxes</vt:lpstr>
      <vt:lpstr>Cold Start KB</vt:lpstr>
      <vt:lpstr>PowerPoint Presentation</vt:lpstr>
      <vt:lpstr>PowerPoint Presentation</vt:lpstr>
      <vt:lpstr>PowerPoint Presentation</vt:lpstr>
      <vt:lpstr>PowerPoint Presentation</vt:lpstr>
      <vt:lpstr>PowerPoint Presentation</vt:lpstr>
      <vt:lpstr>2012-2016 Cold Start KB Construction Task </vt:lpstr>
      <vt:lpstr>Cold Start KB/SF/EDL Task Variants and Evaluation</vt:lpstr>
      <vt:lpstr>Cold Start SF Scorer</vt:lpstr>
      <vt:lpstr>EDL + SF = Cold Start KB ?</vt:lpstr>
      <vt:lpstr>Events</vt:lpstr>
      <vt:lpstr>Event Ontology</vt:lpstr>
      <vt:lpstr>Event Argument Extraction and Linking</vt:lpstr>
      <vt:lpstr>2014 Event Argument Extraction (EA)</vt:lpstr>
      <vt:lpstr>2015 Event Argument Extraction and Linking</vt:lpstr>
      <vt:lpstr>2016 Event Argument Extraction and Linking</vt:lpstr>
      <vt:lpstr>Status of Events in KBP</vt:lpstr>
      <vt:lpstr>Belief and Sentiment</vt:lpstr>
      <vt:lpstr>2016 Belief and Sentiment (BeSt)</vt:lpstr>
      <vt:lpstr>BeSt 2016</vt:lpstr>
      <vt:lpstr>TAC KBP 2016</vt:lpstr>
      <vt:lpstr>What’s next?</vt:lpstr>
      <vt:lpstr>PowerPoint Presentation</vt:lpstr>
      <vt:lpstr>KBP 2017</vt:lpstr>
      <vt:lpstr>KBP 2017</vt:lpstr>
      <vt:lpstr>MAP and multi-hop confidence values</vt:lpstr>
      <vt:lpstr>Conclusions and future directions</vt:lpstr>
      <vt:lpstr>Thanks to KBP track coordinators!</vt:lpstr>
      <vt:lpstr>LoReHLT – Low Resources HLT</vt:lpstr>
    </vt:vector>
  </TitlesOfParts>
  <Company>NIST</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Evaluations for DEFT</dc:title>
  <dc:creator>Ian Soboroff</dc:creator>
  <cp:lastModifiedBy>Microsoft Office User</cp:lastModifiedBy>
  <cp:revision>456</cp:revision>
  <cp:lastPrinted>2016-12-08T00:44:19Z</cp:lastPrinted>
  <dcterms:created xsi:type="dcterms:W3CDTF">2012-11-15T03:23:47Z</dcterms:created>
  <dcterms:modified xsi:type="dcterms:W3CDTF">2017-06-23T17:29:49Z</dcterms:modified>
</cp:coreProperties>
</file>